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509" r:id="rId2"/>
    <p:sldId id="580" r:id="rId3"/>
    <p:sldId id="256" r:id="rId4"/>
    <p:sldId id="257" r:id="rId5"/>
    <p:sldId id="578" r:id="rId6"/>
    <p:sldId id="571" r:id="rId7"/>
    <p:sldId id="514" r:id="rId8"/>
    <p:sldId id="515" r:id="rId9"/>
    <p:sldId id="551" r:id="rId10"/>
    <p:sldId id="552" r:id="rId11"/>
    <p:sldId id="554" r:id="rId12"/>
    <p:sldId id="553" r:id="rId13"/>
    <p:sldId id="555" r:id="rId14"/>
    <p:sldId id="511" r:id="rId15"/>
    <p:sldId id="574" r:id="rId16"/>
    <p:sldId id="259" r:id="rId17"/>
    <p:sldId id="535" r:id="rId18"/>
    <p:sldId id="575" r:id="rId19"/>
    <p:sldId id="531" r:id="rId20"/>
    <p:sldId id="567" r:id="rId21"/>
    <p:sldId id="510" r:id="rId22"/>
    <p:sldId id="572" r:id="rId23"/>
    <p:sldId id="579" r:id="rId24"/>
    <p:sldId id="577" r:id="rId25"/>
    <p:sldId id="576" r:id="rId26"/>
    <p:sldId id="556" r:id="rId27"/>
    <p:sldId id="568" r:id="rId28"/>
    <p:sldId id="573" r:id="rId29"/>
    <p:sldId id="569" r:id="rId30"/>
    <p:sldId id="558" r:id="rId31"/>
    <p:sldId id="560" r:id="rId32"/>
    <p:sldId id="561" r:id="rId33"/>
    <p:sldId id="557" r:id="rId34"/>
    <p:sldId id="563" r:id="rId35"/>
    <p:sldId id="564" r:id="rId36"/>
    <p:sldId id="582" r:id="rId37"/>
    <p:sldId id="581" r:id="rId38"/>
    <p:sldId id="583"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1" roundtripDataSignature="AMtx7mhRE1M9a0cPUD7PemCcziMgZW9Qr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2726"/>
    <a:srgbClr val="0B73DA"/>
    <a:srgbClr val="154F9C"/>
    <a:srgbClr val="E31836"/>
    <a:srgbClr val="CF0001"/>
    <a:srgbClr val="025BAA"/>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B5B8E3-0AEC-2147-824B-CA4C030AB027}" v="2141" dt="2024-02-20T07:27:50.191"/>
    <p1510:client id="{FB0E8670-9188-CE4D-9AA7-324B7577A69E}" v="1539" dt="2024-02-20T07:09:27.2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3"/>
    <p:restoredTop sz="95264"/>
  </p:normalViewPr>
  <p:slideViewPr>
    <p:cSldViewPr snapToGrid="0">
      <p:cViewPr>
        <p:scale>
          <a:sx n="110" d="100"/>
          <a:sy n="110" d="100"/>
        </p:scale>
        <p:origin x="45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585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025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96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695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245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224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83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246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9897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396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126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IN" b="0" i="0">
                <a:solidFill>
                  <a:srgbClr val="0D0D0D"/>
                </a:solidFill>
                <a:effectLst/>
                <a:latin typeface="Söhne"/>
              </a:rPr>
              <a:t>Part 1:</a:t>
            </a:r>
          </a:p>
          <a:p>
            <a:endParaRPr lang="en-IN" b="0" i="0">
              <a:solidFill>
                <a:srgbClr val="0D0D0D"/>
              </a:solidFill>
              <a:effectLst/>
              <a:latin typeface="Söhne"/>
            </a:endParaRPr>
          </a:p>
          <a:p>
            <a:pPr marL="228600" indent="-228600" algn="just">
              <a:buAutoNum type="arabicPeriod"/>
            </a:pPr>
            <a:r>
              <a:rPr lang="en-IN" sz="1200">
                <a:solidFill>
                  <a:srgbClr val="0D0D0D"/>
                </a:solidFill>
                <a:latin typeface="Malgun Gothic" panose="020B0503020000020004" pitchFamily="34" charset="-127"/>
                <a:ea typeface="Malgun Gothic" panose="020B0503020000020004" pitchFamily="34" charset="-127"/>
              </a:rPr>
              <a:t>Pre-processed merged dataset having </a:t>
            </a:r>
            <a:r>
              <a:rPr lang="en-IN" sz="1800">
                <a:solidFill>
                  <a:srgbClr val="0D0D0D"/>
                </a:solidFill>
                <a:latin typeface="Malgun Gothic" panose="020B0503020000020004" pitchFamily="34" charset="-127"/>
                <a:ea typeface="Malgun Gothic" panose="020B0503020000020004" pitchFamily="34" charset="-127"/>
              </a:rPr>
              <a:t>36k+</a:t>
            </a:r>
            <a:r>
              <a:rPr lang="en-IN" sz="1200">
                <a:solidFill>
                  <a:srgbClr val="0D0D0D"/>
                </a:solidFill>
                <a:latin typeface="Malgun Gothic" panose="020B0503020000020004" pitchFamily="34" charset="-127"/>
                <a:ea typeface="Malgun Gothic" panose="020B0503020000020004" pitchFamily="34" charset="-127"/>
              </a:rPr>
              <a:t> features including sales, price, moving averages and calendar events data.</a:t>
            </a:r>
          </a:p>
          <a:p>
            <a:pPr marL="228600" indent="-228600" algn="just">
              <a:buAutoNum type="arabicPeriod"/>
            </a:pPr>
            <a:endParaRPr lang="en-IN" sz="1200">
              <a:solidFill>
                <a:srgbClr val="0D0D0D"/>
              </a:solidFill>
              <a:latin typeface="Malgun Gothic" panose="020B0503020000020004" pitchFamily="34" charset="-127"/>
              <a:ea typeface="Malgun Gothic" panose="020B0503020000020004" pitchFamily="34" charset="-127"/>
            </a:endParaRPr>
          </a:p>
          <a:p>
            <a:pPr marL="228600" indent="-228600" algn="just">
              <a:buAutoNum type="arabicPeriod"/>
            </a:pPr>
            <a:r>
              <a:rPr lang="en-IN" sz="1200">
                <a:solidFill>
                  <a:srgbClr val="0D0D0D"/>
                </a:solidFill>
                <a:latin typeface="Malgun Gothic" panose="020B0503020000020004" pitchFamily="34" charset="-127"/>
                <a:ea typeface="Malgun Gothic" panose="020B0503020000020004" pitchFamily="34" charset="-127"/>
              </a:rPr>
              <a:t>D</a:t>
            </a:r>
            <a:r>
              <a:rPr lang="en-IN" sz="1200" b="0" i="0">
                <a:solidFill>
                  <a:srgbClr val="0D0D0D"/>
                </a:solidFill>
                <a:effectLst/>
                <a:latin typeface="Malgun Gothic" panose="020B0503020000020004" pitchFamily="34" charset="-127"/>
                <a:ea typeface="Malgun Gothic" panose="020B0503020000020004" pitchFamily="34" charset="-127"/>
              </a:rPr>
              <a:t>ynamically allocated GPU memory to processes as needed, rather than allocating all of the GPU's memory upfront. This is particularly useful when running multiple machine learning models or processes that require GPU resources simultaneously, as it allows for more efficient use of the GPU's memory.</a:t>
            </a:r>
          </a:p>
          <a:p>
            <a:pPr marL="228600" indent="-228600" algn="just">
              <a:buAutoNum type="arabicPeriod"/>
            </a:pPr>
            <a:endParaRPr lang="en-IN" sz="1200">
              <a:solidFill>
                <a:srgbClr val="0D0D0D"/>
              </a:solidFill>
              <a:latin typeface="Malgun Gothic" panose="020B0503020000020004" pitchFamily="34" charset="-127"/>
              <a:ea typeface="Malgun Gothic" panose="020B0503020000020004" pitchFamily="34" charset="-127"/>
            </a:endParaRPr>
          </a:p>
          <a:p>
            <a:pPr marL="228600" indent="-228600" algn="just">
              <a:buFont typeface="Arial"/>
              <a:buAutoNum type="arabicPeriod"/>
            </a:pPr>
            <a:r>
              <a:rPr lang="en-IN" sz="1200">
                <a:solidFill>
                  <a:srgbClr val="0D0D0D"/>
                </a:solidFill>
                <a:latin typeface="Malgun Gothic" panose="020B0503020000020004" pitchFamily="34" charset="-127"/>
                <a:ea typeface="Malgun Gothic" panose="020B0503020000020004" pitchFamily="34" charset="-127"/>
              </a:rPr>
              <a:t>Dropped features with constant values for all rows and removed columns with NaN Values</a:t>
            </a:r>
            <a:r>
              <a:rPr lang="en-US" sz="1200">
                <a:latin typeface="Malgun Gothic" panose="020B0503020000020004" pitchFamily="34" charset="-127"/>
                <a:ea typeface="Malgun Gothic" panose="020B0503020000020004" pitchFamily="34" charset="-127"/>
              </a:rPr>
              <a:t> </a:t>
            </a:r>
            <a:r>
              <a:rPr lang="en-IN" sz="1200">
                <a:solidFill>
                  <a:srgbClr val="0D0D0D"/>
                </a:solidFill>
                <a:latin typeface="Malgun Gothic" panose="020B0503020000020004" pitchFamily="34" charset="-127"/>
                <a:ea typeface="Malgun Gothic" panose="020B0503020000020004" pitchFamily="34" charset="-127"/>
              </a:rPr>
              <a:t>to prevent Minmaxscaler from giving NaN  values as output. Number of features reduced to 30k.</a:t>
            </a:r>
          </a:p>
          <a:p>
            <a:pPr marL="228600" indent="-228600" algn="just">
              <a:buFont typeface="Arial"/>
              <a:buAutoNum type="arabicPeriod"/>
            </a:pPr>
            <a:endParaRPr lang="en-IN" sz="1200">
              <a:solidFill>
                <a:srgbClr val="0D0D0D"/>
              </a:solidFill>
              <a:latin typeface="Malgun Gothic" panose="020B0503020000020004" pitchFamily="34" charset="-127"/>
              <a:ea typeface="Malgun Gothic" panose="020B0503020000020004" pitchFamily="34" charset="-127"/>
            </a:endParaRPr>
          </a:p>
          <a:p>
            <a:pPr marL="228600" indent="-228600" algn="just">
              <a:buFont typeface="Arial"/>
              <a:buAutoNum type="arabicPeriod"/>
            </a:pPr>
            <a:r>
              <a:rPr lang="en-IN" sz="1200">
                <a:solidFill>
                  <a:srgbClr val="0D0D0D"/>
                </a:solidFill>
                <a:latin typeface="Malgun Gothic" panose="020B0503020000020004" pitchFamily="34" charset="-127"/>
                <a:ea typeface="Malgun Gothic" panose="020B0503020000020004" pitchFamily="34" charset="-127"/>
              </a:rPr>
              <a:t>Prepared the dataset for time series forecasting by specifying a Look back period and a forecast Horizon of 28 days each. This process is repeated moving one time step forward creating 3D arrays of (sample, time steps, features) for both input and target datasets.</a:t>
            </a:r>
          </a:p>
          <a:p>
            <a:pPr marL="228600" indent="-228600" algn="just">
              <a:buFont typeface="Arial"/>
              <a:buAutoNum type="arabicPeriod"/>
            </a:pPr>
            <a:endParaRPr lang="en-IN" sz="1200" b="0" i="0">
              <a:solidFill>
                <a:srgbClr val="0D0D0D"/>
              </a:solidFill>
              <a:effectLst/>
              <a:latin typeface="Malgun Gothic" panose="020B0503020000020004" pitchFamily="34" charset="-127"/>
              <a:ea typeface="Malgun Gothic" panose="020B0503020000020004" pitchFamily="34" charset="-127"/>
            </a:endParaRPr>
          </a:p>
          <a:p>
            <a:pPr marL="228600" indent="-228600" algn="just">
              <a:buFont typeface="Arial"/>
              <a:buAutoNum type="arabicPeriod"/>
            </a:pPr>
            <a:r>
              <a:rPr lang="en-IN" sz="1200" b="0" i="0">
                <a:solidFill>
                  <a:srgbClr val="0D0D0D"/>
                </a:solidFill>
                <a:effectLst/>
                <a:latin typeface="Malgun Gothic" panose="020B0503020000020004" pitchFamily="34" charset="-127"/>
                <a:ea typeface="Malgun Gothic" panose="020B0503020000020004" pitchFamily="34" charset="-127"/>
              </a:rPr>
              <a:t>Then, it splits the prepared dataset into training and testing sets, allocating 80% of the data for training and the remaining 20% for testing.</a:t>
            </a:r>
          </a:p>
          <a:p>
            <a:pPr marL="228600" indent="-228600" algn="just">
              <a:buFont typeface="Arial"/>
              <a:buAutoNum type="arabicPeriod"/>
            </a:pPr>
            <a:endParaRPr lang="en-IN" sz="1200">
              <a:solidFill>
                <a:srgbClr val="0D0D0D"/>
              </a:solidFill>
              <a:latin typeface="Malgun Gothic" panose="020B0503020000020004" pitchFamily="34" charset="-127"/>
              <a:ea typeface="Malgun Gothic" panose="020B0503020000020004" pitchFamily="34" charset="-127"/>
            </a:endParaRPr>
          </a:p>
          <a:p>
            <a:pPr marL="228600" indent="-228600" algn="just">
              <a:buFont typeface="Arial"/>
              <a:buAutoNum type="arabicPeriod"/>
            </a:pPr>
            <a:r>
              <a:rPr lang="en-IN" sz="1200">
                <a:solidFill>
                  <a:srgbClr val="0D0D0D"/>
                </a:solidFill>
                <a:latin typeface="Malgun Gothic" panose="020B0503020000020004" pitchFamily="34" charset="-127"/>
                <a:ea typeface="Malgun Gothic" panose="020B0503020000020004" pitchFamily="34" charset="-127"/>
              </a:rPr>
              <a:t>For training, the training data i.e. the 3d array is divide across the first dimension, which corresponds to the samples, meaning batch size equal to the sample the 3d array</a:t>
            </a:r>
          </a:p>
          <a:p>
            <a:endParaRPr lang="en-IN" b="0" i="0">
              <a:solidFill>
                <a:srgbClr val="0D0D0D"/>
              </a:solidFill>
              <a:effectLst/>
              <a:latin typeface="Söhne"/>
            </a:endParaRPr>
          </a:p>
          <a:p>
            <a:endParaRPr lang="en-IN" b="0" i="0">
              <a:solidFill>
                <a:srgbClr val="0D0D0D"/>
              </a:solidFill>
              <a:effectLst/>
              <a:latin typeface="Söhne"/>
            </a:endParaRPr>
          </a:p>
          <a:p>
            <a:r>
              <a:rPr lang="en-IN" b="0" i="0">
                <a:solidFill>
                  <a:srgbClr val="0D0D0D"/>
                </a:solidFill>
                <a:effectLst/>
                <a:latin typeface="Söhne"/>
              </a:rPr>
              <a:t>After training, the model is evaluated by predicting on the test set, reshaping the predicted output for comparison with the true values, and calculating the root mean squared error (RMSE) as the performance metric. It also demonstrates how to inverse transform the scaled data back to its original scale for more interpretable evaluation.</a:t>
            </a:r>
          </a:p>
          <a:p>
            <a:endParaRPr lang="en-IN">
              <a:solidFill>
                <a:srgbClr val="0D0D0D"/>
              </a:solidFill>
              <a:latin typeface="Söhne"/>
            </a:endParaRPr>
          </a:p>
          <a:p>
            <a:r>
              <a:rPr lang="en-IN">
                <a:solidFill>
                  <a:srgbClr val="0D0D0D"/>
                </a:solidFill>
                <a:latin typeface="Söhne"/>
              </a:rPr>
              <a:t>RMSE value on normalised set = 0.2748</a:t>
            </a:r>
          </a:p>
          <a:p>
            <a:r>
              <a:rPr lang="en-IN">
                <a:solidFill>
                  <a:srgbClr val="0D0D0D"/>
                </a:solidFill>
                <a:latin typeface="Söhne"/>
              </a:rPr>
              <a:t>RMSE value on inversed set=1.589</a:t>
            </a:r>
            <a:endParaRPr lang="en-US"/>
          </a:p>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464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buFont typeface="+mj-lt"/>
              <a:buAutoNum type="arabicPeriod"/>
            </a:pPr>
            <a:r>
              <a:rPr lang="en-IN" sz="1000" b="1" i="0">
                <a:solidFill>
                  <a:srgbClr val="0D0D0D"/>
                </a:solidFill>
                <a:effectLst/>
                <a:latin typeface="Söhne"/>
              </a:rPr>
              <a:t>Model Type</a:t>
            </a:r>
            <a:r>
              <a:rPr lang="en-IN" sz="1000" b="0" i="0">
                <a:solidFill>
                  <a:srgbClr val="0D0D0D"/>
                </a:solidFill>
                <a:effectLst/>
                <a:latin typeface="Söhne"/>
              </a:rPr>
              <a:t>: "Sequential" indicates that the model is a linear stack of layers where each layer has exactly one input tensor and one output tensor.</a:t>
            </a:r>
          </a:p>
          <a:p>
            <a:pPr algn="l">
              <a:buFont typeface="+mj-lt"/>
              <a:buAutoNum type="arabicPeriod"/>
            </a:pPr>
            <a:r>
              <a:rPr lang="en-IN" sz="1000" b="1" i="0">
                <a:solidFill>
                  <a:srgbClr val="0D0D0D"/>
                </a:solidFill>
                <a:effectLst/>
                <a:latin typeface="Söhne"/>
              </a:rPr>
              <a:t>Layers</a:t>
            </a:r>
            <a:r>
              <a:rPr lang="en-IN" sz="1000" b="0" i="0">
                <a:solidFill>
                  <a:srgbClr val="0D0D0D"/>
                </a:solidFill>
                <a:effectLst/>
                <a:latin typeface="Söhne"/>
              </a:rPr>
              <a:t>:</a:t>
            </a:r>
          </a:p>
          <a:p>
            <a:pPr marL="742950" lvl="1" indent="-285750" algn="l">
              <a:buFont typeface="+mj-lt"/>
              <a:buAutoNum type="arabicPeriod"/>
            </a:pPr>
            <a:r>
              <a:rPr lang="en-IN" sz="1000" b="1" i="0">
                <a:solidFill>
                  <a:srgbClr val="0D0D0D"/>
                </a:solidFill>
                <a:effectLst/>
                <a:latin typeface="Söhne"/>
              </a:rPr>
              <a:t>LSTM Layer (lstm_2)</a:t>
            </a:r>
            <a:r>
              <a:rPr lang="en-IN" sz="1000" b="0" i="0">
                <a:solidFill>
                  <a:srgbClr val="0D0D0D"/>
                </a:solidFill>
                <a:effectLst/>
                <a:latin typeface="Söhne"/>
              </a:rPr>
              <a:t>: The first layer is an LSTM (Long Short-Term Memory) layer with an output shape of (None, 28, 50). The None indicates that the batch size can vary, 28 is the sequence length, and 50 is the number of LSTM units in the layer. This layer has 5,997,600 parameters, which are the weights the LSTM needs to learn during training. LSTM layers are used for processing sequences (like time series data or text) because they can remember information for long periods, which is useful for capturing long-term dependencies in the data.</a:t>
            </a:r>
          </a:p>
          <a:p>
            <a:pPr marL="742950" lvl="1" indent="-285750" algn="l">
              <a:buFont typeface="+mj-lt"/>
              <a:buAutoNum type="arabicPeriod"/>
            </a:pPr>
            <a:r>
              <a:rPr lang="en-IN" sz="1000" b="1" i="0">
                <a:solidFill>
                  <a:srgbClr val="0D0D0D"/>
                </a:solidFill>
                <a:effectLst/>
                <a:latin typeface="Söhne"/>
              </a:rPr>
              <a:t>LSTM Layer (lstm_3)</a:t>
            </a:r>
            <a:r>
              <a:rPr lang="en-IN" sz="1000" b="0" i="0">
                <a:solidFill>
                  <a:srgbClr val="0D0D0D"/>
                </a:solidFill>
                <a:effectLst/>
                <a:latin typeface="Söhne"/>
              </a:rPr>
              <a:t>: The second LSTM layer outputs a shape of (None, 50), which means for each sequence input, it produces a single 50-dimensional vector. This is achieved by not returning the sequences, thus only outputting the last step's output. It has 20,200 parameters.</a:t>
            </a:r>
          </a:p>
          <a:p>
            <a:pPr marL="742950" lvl="1" indent="-285750" algn="l">
              <a:buFont typeface="+mj-lt"/>
              <a:buAutoNum type="arabicPeriod"/>
            </a:pPr>
            <a:r>
              <a:rPr lang="en-IN" sz="1000" b="1" i="0">
                <a:solidFill>
                  <a:srgbClr val="0D0D0D"/>
                </a:solidFill>
                <a:effectLst/>
                <a:latin typeface="Söhne"/>
              </a:rPr>
              <a:t>Dense Layer (dense_1)</a:t>
            </a:r>
            <a:r>
              <a:rPr lang="en-IN" sz="1000" b="0" i="0">
                <a:solidFill>
                  <a:srgbClr val="0D0D0D"/>
                </a:solidFill>
                <a:effectLst/>
                <a:latin typeface="Söhne"/>
              </a:rPr>
              <a:t>: Following the LSTM layers, there's a dense (fully connected) layer with an output shape of (None, 838,236). This layer has 42,750,036 parameters, indicating a very high number of weights to be learned. Dense layers are typically used for outputting predictions from the network. The large number of output units suggests this layer is probably meant for tasks like classification with a large number of classes or for generating a very high-dimensional output.</a:t>
            </a:r>
          </a:p>
          <a:p>
            <a:pPr marL="742950" lvl="1" indent="-285750" algn="l">
              <a:buFont typeface="+mj-lt"/>
              <a:buAutoNum type="arabicPeriod"/>
            </a:pPr>
            <a:r>
              <a:rPr lang="en-IN" sz="1000" b="1" i="0">
                <a:solidFill>
                  <a:srgbClr val="0D0D0D"/>
                </a:solidFill>
                <a:effectLst/>
                <a:latin typeface="Söhne"/>
              </a:rPr>
              <a:t>Reshape Layer</a:t>
            </a:r>
            <a:r>
              <a:rPr lang="en-IN" sz="1000" b="0" i="0">
                <a:solidFill>
                  <a:srgbClr val="0D0D0D"/>
                </a:solidFill>
                <a:effectLst/>
                <a:latin typeface="Söhne"/>
              </a:rPr>
              <a:t>: The final layer is a reshape layer that changes the shape of its input to (None, 28, 29,937) without changing its data. This layer has 0 parameters because it does not learn anything; it merely reshapes the data. The specific shape suggests that the model's output is being structured in a particular way, possibly to match some desired output format or to prepare the data for further processing in a specific shape.</a:t>
            </a:r>
          </a:p>
          <a:p>
            <a:br>
              <a:rPr lang="en-IN"/>
            </a:br>
            <a:endParaRPr lang="en-US"/>
          </a:p>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490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buFont typeface="+mj-lt"/>
              <a:buAutoNum type="arabicPeriod"/>
            </a:pPr>
            <a:r>
              <a:rPr lang="en-IN" sz="1000" b="1" i="0" dirty="0">
                <a:solidFill>
                  <a:srgbClr val="0D0D0D"/>
                </a:solidFill>
                <a:effectLst/>
                <a:latin typeface="Söhne"/>
              </a:rPr>
              <a:t>Model Type</a:t>
            </a:r>
            <a:r>
              <a:rPr lang="en-IN" sz="1000" b="0" i="0" dirty="0">
                <a:solidFill>
                  <a:srgbClr val="0D0D0D"/>
                </a:solidFill>
                <a:effectLst/>
                <a:latin typeface="Söhne"/>
              </a:rPr>
              <a:t>: "Sequential" indicates that the model is a linear stack of layers where each layer has exactly one input tensor and one output tensor.</a:t>
            </a:r>
          </a:p>
          <a:p>
            <a:pPr algn="l">
              <a:buFont typeface="+mj-lt"/>
              <a:buAutoNum type="arabicPeriod"/>
            </a:pPr>
            <a:r>
              <a:rPr lang="en-IN" sz="1000" b="1" i="0" dirty="0">
                <a:solidFill>
                  <a:srgbClr val="0D0D0D"/>
                </a:solidFill>
                <a:effectLst/>
                <a:latin typeface="Söhne"/>
              </a:rPr>
              <a:t>Layers</a:t>
            </a:r>
            <a:r>
              <a:rPr lang="en-IN" sz="1000" b="0" i="0" dirty="0">
                <a:solidFill>
                  <a:srgbClr val="0D0D0D"/>
                </a:solidFill>
                <a:effectLst/>
                <a:latin typeface="Söhne"/>
              </a:rPr>
              <a:t>:</a:t>
            </a:r>
          </a:p>
          <a:p>
            <a:pPr marL="742950" lvl="1" indent="-285750" algn="l">
              <a:buFont typeface="+mj-lt"/>
              <a:buAutoNum type="arabicPeriod"/>
            </a:pPr>
            <a:r>
              <a:rPr lang="en-IN" sz="1000" b="1" i="0" dirty="0">
                <a:solidFill>
                  <a:srgbClr val="0D0D0D"/>
                </a:solidFill>
                <a:effectLst/>
                <a:latin typeface="Söhne"/>
              </a:rPr>
              <a:t>LSTM Layer (lstm_2)</a:t>
            </a:r>
            <a:r>
              <a:rPr lang="en-IN" sz="1000" b="0" i="0" dirty="0">
                <a:solidFill>
                  <a:srgbClr val="0D0D0D"/>
                </a:solidFill>
                <a:effectLst/>
                <a:latin typeface="Söhne"/>
              </a:rPr>
              <a:t>: The first layer is an LSTM (Long Short-Term Memory) layer with an output shape of (None, 28, 50). The None indicates that the batch size can vary, 28 is the sequence length, and 50 is the number of LSTM units in the layer. This layer has 5,997,600 parameters, which are the weights the LSTM needs to learn during training. LSTM layers are used for processing sequences (like time series data or text) because they can remember information for long periods, which is useful for capturing long-term dependencies in the data.</a:t>
            </a:r>
          </a:p>
          <a:p>
            <a:pPr marL="742950" lvl="1" indent="-285750" algn="l">
              <a:buFont typeface="+mj-lt"/>
              <a:buAutoNum type="arabicPeriod"/>
            </a:pPr>
            <a:r>
              <a:rPr lang="en-IN" sz="1000" b="1" i="0" dirty="0">
                <a:solidFill>
                  <a:srgbClr val="0D0D0D"/>
                </a:solidFill>
                <a:effectLst/>
                <a:latin typeface="Söhne"/>
              </a:rPr>
              <a:t>LSTM Layer (lstm_3)</a:t>
            </a:r>
            <a:r>
              <a:rPr lang="en-IN" sz="1000" b="0" i="0" dirty="0">
                <a:solidFill>
                  <a:srgbClr val="0D0D0D"/>
                </a:solidFill>
                <a:effectLst/>
                <a:latin typeface="Söhne"/>
              </a:rPr>
              <a:t>: The second LSTM layer outputs a shape of (None, 50), which means for each sequence input, it produces a single 50-dimensional vector. This is achieved by not returning the sequences, thus only outputting the last step's output. It has 20,200 parameters.</a:t>
            </a:r>
          </a:p>
          <a:p>
            <a:pPr marL="742950" lvl="1" indent="-285750" algn="l">
              <a:buFont typeface="+mj-lt"/>
              <a:buAutoNum type="arabicPeriod"/>
            </a:pPr>
            <a:r>
              <a:rPr lang="en-IN" sz="1000" b="1" i="0" dirty="0">
                <a:solidFill>
                  <a:srgbClr val="0D0D0D"/>
                </a:solidFill>
                <a:effectLst/>
                <a:latin typeface="Söhne"/>
              </a:rPr>
              <a:t>Dense Layer (dense_1)</a:t>
            </a:r>
            <a:r>
              <a:rPr lang="en-IN" sz="1000" b="0" i="0" dirty="0">
                <a:solidFill>
                  <a:srgbClr val="0D0D0D"/>
                </a:solidFill>
                <a:effectLst/>
                <a:latin typeface="Söhne"/>
              </a:rPr>
              <a:t>: Following the LSTM layers, there's a dense (fully connected) layer with an output shape of (None, 838,236). This layer has 42,750,036 parameters, indicating a very high number of weights to be learned. Dense layers are typically used for outputting predictions from the network. The large number of output units suggests this layer is probably meant for tasks like classification with a large number of classes or for generating a very high-dimensional output.</a:t>
            </a:r>
          </a:p>
          <a:p>
            <a:pPr marL="742950" lvl="1" indent="-285750" algn="l">
              <a:buFont typeface="+mj-lt"/>
              <a:buAutoNum type="arabicPeriod"/>
            </a:pPr>
            <a:r>
              <a:rPr lang="en-IN" sz="1000" b="1" i="0" dirty="0">
                <a:solidFill>
                  <a:srgbClr val="0D0D0D"/>
                </a:solidFill>
                <a:effectLst/>
                <a:latin typeface="Söhne"/>
              </a:rPr>
              <a:t>Reshape Layer</a:t>
            </a:r>
            <a:r>
              <a:rPr lang="en-IN" sz="1000" b="0" i="0" dirty="0">
                <a:solidFill>
                  <a:srgbClr val="0D0D0D"/>
                </a:solidFill>
                <a:effectLst/>
                <a:latin typeface="Söhne"/>
              </a:rPr>
              <a:t>: The final layer is a reshape layer that changes the shape of its input to (None, 28, 29,937) without changing its data. This layer has 0 parameters because it does not learn anything; it merely reshapes the data. The specific shape suggests that the model's output is being structured in a particular way, possibly to match some desired output format or to prepare the data for further processing in a specific shape.</a:t>
            </a:r>
          </a:p>
          <a:p>
            <a:br>
              <a:rPr lang="en-IN" dirty="0"/>
            </a:br>
            <a:endParaRPr lang="en-US" dirty="0"/>
          </a:p>
          <a:p>
            <a:pPr marL="0" lvl="0" indent="0" algn="l" rtl="0">
              <a:spcBef>
                <a:spcPts val="0"/>
              </a:spcBef>
              <a:spcAft>
                <a:spcPts val="0"/>
              </a:spcAft>
              <a:buNone/>
            </a:pPr>
            <a:endParaRPr dirty="0"/>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5909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949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382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0995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6304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018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481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564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200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086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8469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718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5040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8305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7194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7128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62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36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7292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021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2_Title Only">
  <p:cSld name="12_Title Only">
    <p:spTree>
      <p:nvGrpSpPr>
        <p:cNvPr id="1" name="Shape 15"/>
        <p:cNvGrpSpPr/>
        <p:nvPr/>
      </p:nvGrpSpPr>
      <p:grpSpPr>
        <a:xfrm>
          <a:off x="0" y="0"/>
          <a:ext cx="0" cy="0"/>
          <a:chOff x="0" y="0"/>
          <a:chExt cx="0" cy="0"/>
        </a:xfrm>
      </p:grpSpPr>
      <p:sp>
        <p:nvSpPr>
          <p:cNvPr id="16" name="Google Shape;16;p13"/>
          <p:cNvSpPr>
            <a:spLocks noGrp="1"/>
          </p:cNvSpPr>
          <p:nvPr>
            <p:ph type="pic" idx="2"/>
          </p:nvPr>
        </p:nvSpPr>
        <p:spPr>
          <a:xfrm>
            <a:off x="0" y="1"/>
            <a:ext cx="12192000" cy="4762500"/>
          </a:xfrm>
          <a:prstGeom prst="rect">
            <a:avLst/>
          </a:prstGeom>
          <a:noFill/>
          <a:ln>
            <a:noFill/>
          </a:ln>
        </p:spPr>
      </p:sp>
      <p:sp>
        <p:nvSpPr>
          <p:cNvPr id="17" name="Google Shape;1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13"/>
          <p:cNvSpPr txBox="1">
            <a:spLocks noGrp="1"/>
          </p:cNvSpPr>
          <p:nvPr>
            <p:ph type="body" idx="1"/>
          </p:nvPr>
        </p:nvSpPr>
        <p:spPr>
          <a:xfrm>
            <a:off x="838200" y="257508"/>
            <a:ext cx="10515600" cy="330200"/>
          </a:xfrm>
          <a:prstGeom prst="rect">
            <a:avLst/>
          </a:prstGeom>
          <a:noFill/>
          <a:ln>
            <a:noFill/>
          </a:ln>
        </p:spPr>
        <p:txBody>
          <a:bodyPr spcFirstLastPara="1" wrap="square" lIns="91400" tIns="45700" rIns="91400" bIns="45700" anchor="ctr" anchorCtr="0">
            <a:noAutofit/>
          </a:bodyPr>
          <a:lstStyle>
            <a:lvl1pPr marL="457200" lvl="0" indent="-228600" algn="ctr">
              <a:lnSpc>
                <a:spcPct val="90000"/>
              </a:lnSpc>
              <a:spcBef>
                <a:spcPts val="1000"/>
              </a:spcBef>
              <a:spcAft>
                <a:spcPts val="0"/>
              </a:spcAft>
              <a:buClr>
                <a:srgbClr val="262626"/>
              </a:buClr>
              <a:buSzPts val="1100"/>
              <a:buNone/>
              <a:defRPr sz="1100">
                <a:solidFill>
                  <a:srgbClr val="26262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title"/>
          </p:nvPr>
        </p:nvSpPr>
        <p:spPr>
          <a:xfrm>
            <a:off x="838200" y="430881"/>
            <a:ext cx="10515600" cy="737520"/>
          </a:xfrm>
          <a:prstGeom prst="rect">
            <a:avLst/>
          </a:prstGeom>
          <a:noFill/>
          <a:ln>
            <a:noFill/>
          </a:ln>
        </p:spPr>
        <p:txBody>
          <a:bodyPr spcFirstLastPara="1" wrap="square" lIns="91400" tIns="45700" rIns="91400" bIns="45700" anchor="ctr" anchorCtr="0">
            <a:noAutofit/>
          </a:bodyPr>
          <a:lstStyle>
            <a:lvl1pPr lvl="0" algn="ctr">
              <a:lnSpc>
                <a:spcPct val="90000"/>
              </a:lnSpc>
              <a:spcBef>
                <a:spcPts val="0"/>
              </a:spcBef>
              <a:spcAft>
                <a:spcPts val="0"/>
              </a:spcAft>
              <a:buClr>
                <a:srgbClr val="262626"/>
              </a:buClr>
              <a:buSzPts val="3599"/>
              <a:buFont typeface="Calibri"/>
              <a:buNone/>
              <a:defRPr sz="3599" b="1">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2"/>
          <p:cNvSpPr>
            <a:spLocks noGrp="1"/>
          </p:cNvSpPr>
          <p:nvPr>
            <p:ph type="pic" idx="2"/>
          </p:nvPr>
        </p:nvSpPr>
        <p:spPr>
          <a:xfrm>
            <a:off x="5183188" y="987425"/>
            <a:ext cx="6172200" cy="4873625"/>
          </a:xfrm>
          <a:prstGeom prst="rect">
            <a:avLst/>
          </a:prstGeom>
          <a:noFill/>
          <a:ln>
            <a:noFill/>
          </a:ln>
        </p:spPr>
      </p:sp>
      <p:sp>
        <p:nvSpPr>
          <p:cNvPr id="73" name="Google Shape;7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4.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13.pn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11" name="Google Shape;94;p1">
            <a:extLst>
              <a:ext uri="{FF2B5EF4-FFF2-40B4-BE49-F238E27FC236}">
                <a16:creationId xmlns:a16="http://schemas.microsoft.com/office/drawing/2014/main" id="{710A3DD7-C1DD-29E6-2393-9B4FF6D99013}"/>
              </a:ext>
            </a:extLst>
          </p:cNvPr>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Deep Learning in Retail</a:t>
            </a:r>
            <a:endParaRPr lang="en-US" sz="2800">
              <a:solidFill>
                <a:schemeClr val="bg1"/>
              </a:solidFill>
              <a:latin typeface="Malgun Gothic"/>
              <a:ea typeface="Malgun Gothic"/>
              <a:cs typeface="Malgun Gothic"/>
              <a:sym typeface="Malgun Gothic"/>
            </a:endParaRPr>
          </a:p>
        </p:txBody>
      </p:sp>
      <p:pic>
        <p:nvPicPr>
          <p:cNvPr id="3074" name="Picture 2" descr="Machine Learning In Retail: Applications, Benefits, Use">
            <a:extLst>
              <a:ext uri="{FF2B5EF4-FFF2-40B4-BE49-F238E27FC236}">
                <a16:creationId xmlns:a16="http://schemas.microsoft.com/office/drawing/2014/main" id="{90FE0168-2CD3-C92E-BB89-3E3D60635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58"/>
            <a:ext cx="12192000" cy="54181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13FB0B-7A64-73C7-7AA8-153F0467745B}"/>
              </a:ext>
            </a:extLst>
          </p:cNvPr>
          <p:cNvSpPr/>
          <p:nvPr/>
        </p:nvSpPr>
        <p:spPr>
          <a:xfrm>
            <a:off x="5174166" y="4992851"/>
            <a:ext cx="7017834" cy="1182888"/>
          </a:xfrm>
          <a:prstGeom prst="rect">
            <a:avLst/>
          </a:prstGeom>
          <a:solidFill>
            <a:srgbClr val="3B27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3" name="Google Shape;94;p1">
            <a:extLst>
              <a:ext uri="{FF2B5EF4-FFF2-40B4-BE49-F238E27FC236}">
                <a16:creationId xmlns:a16="http://schemas.microsoft.com/office/drawing/2014/main" id="{68258689-2E14-5498-6BFA-3B6562033CF4}"/>
              </a:ext>
            </a:extLst>
          </p:cNvPr>
          <p:cNvSpPr/>
          <p:nvPr/>
        </p:nvSpPr>
        <p:spPr>
          <a:xfrm>
            <a:off x="5512420" y="5186773"/>
            <a:ext cx="6679580"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Machine Learning in Retail</a:t>
            </a:r>
            <a:endParaRPr lang="en-US" sz="2800">
              <a:solidFill>
                <a:schemeClr val="bg1"/>
              </a:solidFill>
              <a:latin typeface="Malgun Gothic"/>
              <a:ea typeface="Malgun Gothic"/>
              <a:cs typeface="Malgun Gothic"/>
              <a:sym typeface="Malgun Gothic"/>
            </a:endParaRPr>
          </a:p>
        </p:txBody>
      </p:sp>
      <p:sp>
        <p:nvSpPr>
          <p:cNvPr id="4" name="TextBox 3">
            <a:extLst>
              <a:ext uri="{FF2B5EF4-FFF2-40B4-BE49-F238E27FC236}">
                <a16:creationId xmlns:a16="http://schemas.microsoft.com/office/drawing/2014/main" id="{BDD59D7B-9C5B-B102-68FA-8E604920684A}"/>
              </a:ext>
            </a:extLst>
          </p:cNvPr>
          <p:cNvSpPr txBox="1"/>
          <p:nvPr/>
        </p:nvSpPr>
        <p:spPr>
          <a:xfrm>
            <a:off x="7692412" y="6328138"/>
            <a:ext cx="4791919" cy="307777"/>
          </a:xfrm>
          <a:prstGeom prst="rect">
            <a:avLst/>
          </a:prstGeom>
          <a:noFill/>
        </p:spPr>
        <p:txBody>
          <a:bodyPr wrap="square" rtlCol="0">
            <a:spAutoFit/>
          </a:bodyPr>
          <a:lstStyle/>
          <a:p>
            <a:r>
              <a:rPr lang="en-US"/>
              <a:t>HUMMARAH SHAHZAD &amp; SAURAV SHAKTI BORAH</a:t>
            </a:r>
          </a:p>
        </p:txBody>
      </p:sp>
    </p:spTree>
    <p:extLst>
      <p:ext uri="{BB962C8B-B14F-4D97-AF65-F5344CB8AC3E}">
        <p14:creationId xmlns:p14="http://schemas.microsoft.com/office/powerpoint/2010/main" val="1031704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3" name="TextBox 2">
            <a:extLst>
              <a:ext uri="{FF2B5EF4-FFF2-40B4-BE49-F238E27FC236}">
                <a16:creationId xmlns:a16="http://schemas.microsoft.com/office/drawing/2014/main" id="{E0BEC0E2-F9FB-CE37-3A85-5AC933F48ACE}"/>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DATA SET PROPERTIES</a:t>
            </a:r>
          </a:p>
        </p:txBody>
      </p:sp>
      <p:pic>
        <p:nvPicPr>
          <p:cNvPr id="7" name="Picture 6" descr="Walmart Spark Logo PNG Vector (AI) Free Download">
            <a:extLst>
              <a:ext uri="{FF2B5EF4-FFF2-40B4-BE49-F238E27FC236}">
                <a16:creationId xmlns:a16="http://schemas.microsoft.com/office/drawing/2014/main" id="{370343C7-4F85-EDB1-8B7F-C332C6F22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71ACBF3-4837-5702-FBDB-36AF3CF2C07B}"/>
              </a:ext>
            </a:extLst>
          </p:cNvPr>
          <p:cNvPicPr>
            <a:picLocks noChangeAspect="1"/>
          </p:cNvPicPr>
          <p:nvPr/>
        </p:nvPicPr>
        <p:blipFill>
          <a:blip r:embed="rId4"/>
          <a:stretch>
            <a:fillRect/>
          </a:stretch>
        </p:blipFill>
        <p:spPr>
          <a:xfrm>
            <a:off x="488966" y="1304693"/>
            <a:ext cx="11214068" cy="4917688"/>
          </a:xfrm>
          <a:prstGeom prst="rect">
            <a:avLst/>
          </a:prstGeom>
        </p:spPr>
      </p:pic>
    </p:spTree>
    <p:extLst>
      <p:ext uri="{BB962C8B-B14F-4D97-AF65-F5344CB8AC3E}">
        <p14:creationId xmlns:p14="http://schemas.microsoft.com/office/powerpoint/2010/main" val="1329482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3" name="TextBox 2">
            <a:extLst>
              <a:ext uri="{FF2B5EF4-FFF2-40B4-BE49-F238E27FC236}">
                <a16:creationId xmlns:a16="http://schemas.microsoft.com/office/drawing/2014/main" id="{E0BEC0E2-F9FB-CE37-3A85-5AC933F48ACE}"/>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DATA SET PROPERTIES</a:t>
            </a:r>
          </a:p>
        </p:txBody>
      </p:sp>
      <p:pic>
        <p:nvPicPr>
          <p:cNvPr id="7" name="Picture 6" descr="Walmart Spark Logo PNG Vector (AI) Free Download">
            <a:extLst>
              <a:ext uri="{FF2B5EF4-FFF2-40B4-BE49-F238E27FC236}">
                <a16:creationId xmlns:a16="http://schemas.microsoft.com/office/drawing/2014/main" id="{370343C7-4F85-EDB1-8B7F-C332C6F22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EADA7E-A66D-0024-C8DA-A240B1D17A57}"/>
              </a:ext>
            </a:extLst>
          </p:cNvPr>
          <p:cNvPicPr>
            <a:picLocks noChangeAspect="1"/>
          </p:cNvPicPr>
          <p:nvPr/>
        </p:nvPicPr>
        <p:blipFill>
          <a:blip r:embed="rId4"/>
          <a:stretch>
            <a:fillRect/>
          </a:stretch>
        </p:blipFill>
        <p:spPr>
          <a:xfrm>
            <a:off x="547706" y="1404162"/>
            <a:ext cx="11096588" cy="4807067"/>
          </a:xfrm>
          <a:prstGeom prst="rect">
            <a:avLst/>
          </a:prstGeom>
        </p:spPr>
      </p:pic>
    </p:spTree>
    <p:extLst>
      <p:ext uri="{BB962C8B-B14F-4D97-AF65-F5344CB8AC3E}">
        <p14:creationId xmlns:p14="http://schemas.microsoft.com/office/powerpoint/2010/main" val="330269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3" name="TextBox 2">
            <a:extLst>
              <a:ext uri="{FF2B5EF4-FFF2-40B4-BE49-F238E27FC236}">
                <a16:creationId xmlns:a16="http://schemas.microsoft.com/office/drawing/2014/main" id="{E0BEC0E2-F9FB-CE37-3A85-5AC933F48ACE}"/>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DATA SET PROPERTIES</a:t>
            </a:r>
          </a:p>
        </p:txBody>
      </p:sp>
      <p:pic>
        <p:nvPicPr>
          <p:cNvPr id="7" name="Picture 6" descr="Walmart Spark Logo PNG Vector (AI) Free Download">
            <a:extLst>
              <a:ext uri="{FF2B5EF4-FFF2-40B4-BE49-F238E27FC236}">
                <a16:creationId xmlns:a16="http://schemas.microsoft.com/office/drawing/2014/main" id="{370343C7-4F85-EDB1-8B7F-C332C6F22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34726DE-1775-8ABB-1002-4DDD9B427EEF}"/>
              </a:ext>
            </a:extLst>
          </p:cNvPr>
          <p:cNvSpPr/>
          <p:nvPr/>
        </p:nvSpPr>
        <p:spPr>
          <a:xfrm>
            <a:off x="6118302" y="1352797"/>
            <a:ext cx="1505415" cy="1680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B14C99A-A01C-ED55-A133-F3EC65D5A355}"/>
              </a:ext>
            </a:extLst>
          </p:cNvPr>
          <p:cNvPicPr>
            <a:picLocks noChangeAspect="1"/>
          </p:cNvPicPr>
          <p:nvPr/>
        </p:nvPicPr>
        <p:blipFill>
          <a:blip r:embed="rId4"/>
          <a:stretch>
            <a:fillRect/>
          </a:stretch>
        </p:blipFill>
        <p:spPr>
          <a:xfrm>
            <a:off x="636080" y="1133380"/>
            <a:ext cx="8027639" cy="5025750"/>
          </a:xfrm>
          <a:prstGeom prst="rect">
            <a:avLst/>
          </a:prstGeom>
        </p:spPr>
      </p:pic>
    </p:spTree>
    <p:extLst>
      <p:ext uri="{BB962C8B-B14F-4D97-AF65-F5344CB8AC3E}">
        <p14:creationId xmlns:p14="http://schemas.microsoft.com/office/powerpoint/2010/main" val="9524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3B27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900319" y="51867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MACHINE LEARNING IN PRACTICE</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322306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7" name="Google Shape;107;p2"/>
          <p:cNvSpPr txBox="1"/>
          <p:nvPr/>
        </p:nvSpPr>
        <p:spPr>
          <a:xfrm>
            <a:off x="423024" y="738772"/>
            <a:ext cx="548441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Malgun Gothic"/>
                <a:ea typeface="Malgun Gothic"/>
                <a:cs typeface="Malgun Gothic"/>
                <a:sym typeface="Malgun Gothic"/>
              </a:rPr>
              <a:t>Our approach to Walmart Sales Prediction Challenge</a:t>
            </a:r>
            <a:endParaRPr/>
          </a:p>
        </p:txBody>
      </p:sp>
      <p:grpSp>
        <p:nvGrpSpPr>
          <p:cNvPr id="110" name="Google Shape;110;p2"/>
          <p:cNvGrpSpPr/>
          <p:nvPr/>
        </p:nvGrpSpPr>
        <p:grpSpPr>
          <a:xfrm rot="-5400000">
            <a:off x="5963133" y="2448577"/>
            <a:ext cx="655390" cy="368167"/>
            <a:chOff x="862013" y="2847975"/>
            <a:chExt cx="430213" cy="242888"/>
          </a:xfrm>
        </p:grpSpPr>
        <p:sp>
          <p:nvSpPr>
            <p:cNvPr id="111" name="Google Shape;111;p2"/>
            <p:cNvSpPr/>
            <p:nvPr/>
          </p:nvSpPr>
          <p:spPr>
            <a:xfrm>
              <a:off x="957263" y="2847975"/>
              <a:ext cx="334963" cy="242888"/>
            </a:xfrm>
            <a:custGeom>
              <a:avLst/>
              <a:gdLst/>
              <a:ahLst/>
              <a:cxnLst/>
              <a:rect l="l" t="t" r="r" b="b"/>
              <a:pathLst>
                <a:path w="197" h="143" extrusionOk="0">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chemeClr val="dk1"/>
                </a:solidFill>
                <a:latin typeface="Malgun Gothic"/>
                <a:ea typeface="Malgun Gothic"/>
                <a:cs typeface="Malgun Gothic"/>
                <a:sym typeface="Malgun Gothic"/>
              </a:endParaRPr>
            </a:p>
          </p:txBody>
        </p:sp>
        <p:sp>
          <p:nvSpPr>
            <p:cNvPr id="112" name="Google Shape;112;p2"/>
            <p:cNvSpPr/>
            <p:nvPr/>
          </p:nvSpPr>
          <p:spPr>
            <a:xfrm>
              <a:off x="862013" y="2847975"/>
              <a:ext cx="76200" cy="7938"/>
            </a:xfrm>
            <a:custGeom>
              <a:avLst/>
              <a:gdLst/>
              <a:ahLst/>
              <a:cxnLst/>
              <a:rect l="l" t="t" r="r" b="b"/>
              <a:pathLst>
                <a:path w="45" h="4" extrusionOk="0">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chemeClr val="dk1"/>
                </a:solidFill>
                <a:latin typeface="Malgun Gothic"/>
                <a:ea typeface="Malgun Gothic"/>
                <a:cs typeface="Malgun Gothic"/>
                <a:sym typeface="Malgun Gothic"/>
              </a:endParaRPr>
            </a:p>
          </p:txBody>
        </p:sp>
        <p:sp>
          <p:nvSpPr>
            <p:cNvPr id="113" name="Google Shape;113;p2"/>
            <p:cNvSpPr/>
            <p:nvPr/>
          </p:nvSpPr>
          <p:spPr>
            <a:xfrm>
              <a:off x="877888" y="2886075"/>
              <a:ext cx="60325" cy="6350"/>
            </a:xfrm>
            <a:custGeom>
              <a:avLst/>
              <a:gdLst/>
              <a:ahLst/>
              <a:cxnLst/>
              <a:rect l="l" t="t" r="r" b="b"/>
              <a:pathLst>
                <a:path w="35" h="4" extrusionOk="0">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chemeClr val="dk1"/>
                </a:solidFill>
                <a:latin typeface="Malgun Gothic"/>
                <a:ea typeface="Malgun Gothic"/>
                <a:cs typeface="Malgun Gothic"/>
                <a:sym typeface="Malgun Gothic"/>
              </a:endParaRPr>
            </a:p>
          </p:txBody>
        </p:sp>
        <p:sp>
          <p:nvSpPr>
            <p:cNvPr id="114" name="Google Shape;114;p2"/>
            <p:cNvSpPr/>
            <p:nvPr/>
          </p:nvSpPr>
          <p:spPr>
            <a:xfrm>
              <a:off x="895350" y="2922588"/>
              <a:ext cx="42863" cy="9525"/>
            </a:xfrm>
            <a:custGeom>
              <a:avLst/>
              <a:gdLst/>
              <a:ahLst/>
              <a:cxnLst/>
              <a:rect l="l" t="t" r="r" b="b"/>
              <a:pathLst>
                <a:path w="25" h="5" extrusionOk="0">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chemeClr val="dk1"/>
                </a:solidFill>
                <a:latin typeface="Malgun Gothic"/>
                <a:ea typeface="Malgun Gothic"/>
                <a:cs typeface="Malgun Gothic"/>
                <a:sym typeface="Malgun Gothic"/>
              </a:endParaRPr>
            </a:p>
          </p:txBody>
        </p:sp>
      </p:grpSp>
      <p:sp>
        <p:nvSpPr>
          <p:cNvPr id="115" name="Google Shape;115;p2"/>
          <p:cNvSpPr txBox="1"/>
          <p:nvPr/>
        </p:nvSpPr>
        <p:spPr>
          <a:xfrm>
            <a:off x="451159" y="3588296"/>
            <a:ext cx="1949083" cy="12926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rgbClr val="3B2726"/>
                </a:solidFill>
                <a:latin typeface="Malgun Gothic"/>
                <a:ea typeface="Malgun Gothic"/>
                <a:cs typeface="Malgun Gothic"/>
                <a:sym typeface="Malgun Gothic"/>
              </a:rPr>
              <a:t>Exploratory Data Analysis (EDA) </a:t>
            </a:r>
            <a:endParaRPr sz="1500" b="1">
              <a:solidFill>
                <a:srgbClr val="3B2726"/>
              </a:solidFill>
              <a:latin typeface="Malgun Gothic"/>
              <a:ea typeface="Malgun Gothic"/>
              <a:cs typeface="Malgun Gothic"/>
              <a:sym typeface="Malgun Gothic"/>
            </a:endParaRPr>
          </a:p>
          <a:p>
            <a:pPr marL="0" marR="0" lvl="0" indent="0" rtl="0">
              <a:spcBef>
                <a:spcPts val="0"/>
              </a:spcBef>
              <a:spcAft>
                <a:spcPts val="0"/>
              </a:spcAft>
              <a:buNone/>
            </a:pPr>
            <a:endParaRPr lang="en-US" sz="1200">
              <a:solidFill>
                <a:srgbClr val="3B2726"/>
              </a:solidFill>
              <a:latin typeface="Malgun Gothic"/>
              <a:ea typeface="Malgun Gothic"/>
              <a:cs typeface="Malgun Gothic"/>
              <a:sym typeface="Malgun Gothic"/>
            </a:endParaRPr>
          </a:p>
          <a:p>
            <a:pPr marL="0" marR="0" lvl="0" indent="0" rtl="0">
              <a:spcBef>
                <a:spcPts val="0"/>
              </a:spcBef>
              <a:spcAft>
                <a:spcPts val="0"/>
              </a:spcAft>
              <a:buNone/>
            </a:pPr>
            <a:endParaRPr lang="en-US" sz="1200">
              <a:solidFill>
                <a:srgbClr val="787877"/>
              </a:solidFill>
              <a:latin typeface="Malgun Gothic"/>
              <a:ea typeface="Malgun Gothic"/>
              <a:cs typeface="Malgun Gothic"/>
              <a:sym typeface="Malgun Gothic"/>
            </a:endParaRPr>
          </a:p>
          <a:p>
            <a:pPr marL="0" marR="0" lvl="0" indent="0" algn="ctr" rtl="0">
              <a:spcBef>
                <a:spcPts val="0"/>
              </a:spcBef>
              <a:spcAft>
                <a:spcPts val="0"/>
              </a:spcAft>
              <a:buNone/>
            </a:pPr>
            <a:r>
              <a:rPr lang="en-US" sz="1200">
                <a:solidFill>
                  <a:srgbClr val="787877"/>
                </a:solidFill>
                <a:latin typeface="Malgun Gothic"/>
                <a:ea typeface="Malgun Gothic"/>
                <a:cs typeface="Malgun Gothic"/>
                <a:sym typeface="Malgun Gothic"/>
              </a:rPr>
              <a:t>EDA to identify different trends in the data</a:t>
            </a:r>
            <a:endParaRPr sz="1600">
              <a:solidFill>
                <a:srgbClr val="787877"/>
              </a:solidFill>
              <a:latin typeface="Malgun Gothic"/>
              <a:ea typeface="Malgun Gothic"/>
              <a:cs typeface="Malgun Gothic"/>
              <a:sym typeface="Malgun Gothic"/>
            </a:endParaRPr>
          </a:p>
        </p:txBody>
      </p:sp>
      <p:cxnSp>
        <p:nvCxnSpPr>
          <p:cNvPr id="116" name="Google Shape;116;p2"/>
          <p:cNvCxnSpPr/>
          <p:nvPr/>
        </p:nvCxnSpPr>
        <p:spPr>
          <a:xfrm>
            <a:off x="301535" y="2894859"/>
            <a:ext cx="11721321" cy="0"/>
          </a:xfrm>
          <a:prstGeom prst="straightConnector1">
            <a:avLst/>
          </a:prstGeom>
          <a:noFill/>
          <a:ln w="9525" cap="flat" cmpd="sng">
            <a:solidFill>
              <a:srgbClr val="3B2726"/>
            </a:solidFill>
            <a:prstDash val="solid"/>
            <a:miter lim="800000"/>
            <a:headEnd type="none" w="sm" len="sm"/>
            <a:tailEnd type="none" w="sm" len="sm"/>
          </a:ln>
        </p:spPr>
      </p:cxnSp>
      <p:sp>
        <p:nvSpPr>
          <p:cNvPr id="121" name="Google Shape;121;p2"/>
          <p:cNvSpPr txBox="1"/>
          <p:nvPr/>
        </p:nvSpPr>
        <p:spPr>
          <a:xfrm>
            <a:off x="2655109" y="3639135"/>
            <a:ext cx="2216203" cy="12464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rgbClr val="3B2726"/>
                </a:solidFill>
                <a:latin typeface="Malgun Gothic"/>
                <a:ea typeface="Malgun Gothic"/>
                <a:cs typeface="Malgun Gothic"/>
                <a:sym typeface="Malgun Gothic"/>
              </a:rPr>
              <a:t>Data Modification  </a:t>
            </a:r>
            <a:endParaRPr>
              <a:solidFill>
                <a:srgbClr val="3B2726"/>
              </a:solidFill>
            </a:endParaRPr>
          </a:p>
          <a:p>
            <a:pPr marL="0" marR="0" lvl="0" indent="0" rtl="0">
              <a:spcBef>
                <a:spcPts val="0"/>
              </a:spcBef>
              <a:spcAft>
                <a:spcPts val="0"/>
              </a:spcAft>
              <a:buNone/>
            </a:pPr>
            <a:endParaRPr lang="en-US" sz="1200">
              <a:solidFill>
                <a:srgbClr val="3B2726"/>
              </a:solidFill>
              <a:latin typeface="Malgun Gothic"/>
              <a:ea typeface="Malgun Gothic"/>
              <a:cs typeface="Malgun Gothic"/>
              <a:sym typeface="Malgun Gothic"/>
            </a:endParaRPr>
          </a:p>
          <a:p>
            <a:pPr marL="0" marR="0" lvl="0" indent="0" rtl="0">
              <a:spcBef>
                <a:spcPts val="0"/>
              </a:spcBef>
              <a:spcAft>
                <a:spcPts val="0"/>
              </a:spcAft>
              <a:buNone/>
            </a:pPr>
            <a:endParaRPr lang="en-US" sz="1200">
              <a:solidFill>
                <a:srgbClr val="787877"/>
              </a:solidFill>
              <a:latin typeface="Malgun Gothic"/>
              <a:ea typeface="Malgun Gothic"/>
              <a:cs typeface="Malgun Gothic"/>
              <a:sym typeface="Malgun Gothic"/>
            </a:endParaRPr>
          </a:p>
          <a:p>
            <a:pPr marL="0" marR="0" lvl="0" indent="0" rtl="0">
              <a:spcBef>
                <a:spcPts val="0"/>
              </a:spcBef>
              <a:spcAft>
                <a:spcPts val="0"/>
              </a:spcAft>
              <a:buNone/>
            </a:pPr>
            <a:endParaRPr lang="en-US" sz="1200">
              <a:solidFill>
                <a:srgbClr val="787877"/>
              </a:solidFill>
              <a:latin typeface="Malgun Gothic"/>
              <a:ea typeface="Malgun Gothic"/>
              <a:cs typeface="Malgun Gothic"/>
              <a:sym typeface="Malgun Gothic"/>
            </a:endParaRPr>
          </a:p>
          <a:p>
            <a:pPr marL="0" marR="0" lvl="0" indent="0" algn="ctr" rtl="0">
              <a:spcBef>
                <a:spcPts val="0"/>
              </a:spcBef>
              <a:spcAft>
                <a:spcPts val="0"/>
              </a:spcAft>
              <a:buNone/>
            </a:pPr>
            <a:r>
              <a:rPr lang="en-US" sz="1200">
                <a:solidFill>
                  <a:srgbClr val="787877"/>
                </a:solidFill>
                <a:latin typeface="Malgun Gothic"/>
                <a:ea typeface="Malgun Gothic"/>
                <a:cs typeface="Malgun Gothic"/>
                <a:sym typeface="Malgun Gothic"/>
              </a:rPr>
              <a:t>Prepared our Data for Extensive Data Modeling</a:t>
            </a:r>
            <a:endParaRPr sz="1600">
              <a:solidFill>
                <a:srgbClr val="787877"/>
              </a:solidFill>
              <a:latin typeface="Malgun Gothic"/>
              <a:ea typeface="Malgun Gothic"/>
              <a:cs typeface="Malgun Gothic"/>
              <a:sym typeface="Malgun Gothic"/>
            </a:endParaRPr>
          </a:p>
        </p:txBody>
      </p:sp>
      <p:pic>
        <p:nvPicPr>
          <p:cNvPr id="123" name="Google Shape;123;p2" descr="Change file icon - Data Analytics Icons"/>
          <p:cNvPicPr preferRelativeResize="0"/>
          <p:nvPr/>
        </p:nvPicPr>
        <p:blipFill rotWithShape="1">
          <a:blip r:embed="rId3">
            <a:alphaModFix/>
          </a:blip>
          <a:srcRect/>
          <a:stretch/>
        </p:blipFill>
        <p:spPr>
          <a:xfrm>
            <a:off x="3519402" y="2574396"/>
            <a:ext cx="694830" cy="694830"/>
          </a:xfrm>
          <a:prstGeom prst="rect">
            <a:avLst/>
          </a:prstGeom>
          <a:noFill/>
          <a:ln>
            <a:noFill/>
          </a:ln>
        </p:spPr>
      </p:pic>
      <p:sp>
        <p:nvSpPr>
          <p:cNvPr id="124" name="Google Shape;124;p2"/>
          <p:cNvSpPr txBox="1"/>
          <p:nvPr/>
        </p:nvSpPr>
        <p:spPr>
          <a:xfrm>
            <a:off x="5126178" y="3676334"/>
            <a:ext cx="2216203" cy="12464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rgbClr val="3B2726"/>
                </a:solidFill>
                <a:latin typeface="Malgun Gothic"/>
                <a:ea typeface="Malgun Gothic"/>
                <a:cs typeface="Malgun Gothic"/>
                <a:sym typeface="Malgun Gothic"/>
              </a:rPr>
              <a:t>Data Modelling </a:t>
            </a:r>
            <a:endParaRPr>
              <a:solidFill>
                <a:srgbClr val="3B2726"/>
              </a:solidFill>
            </a:endParaRPr>
          </a:p>
          <a:p>
            <a:pPr marL="0" marR="0" lvl="0" indent="0" algn="ctr" rtl="0">
              <a:spcBef>
                <a:spcPts val="0"/>
              </a:spcBef>
              <a:spcAft>
                <a:spcPts val="0"/>
              </a:spcAft>
              <a:buNone/>
            </a:pPr>
            <a:endParaRPr lang="en-US" sz="1200">
              <a:solidFill>
                <a:srgbClr val="3B2726"/>
              </a:solidFill>
              <a:latin typeface="Malgun Gothic"/>
              <a:ea typeface="Malgun Gothic"/>
              <a:cs typeface="Malgun Gothic"/>
              <a:sym typeface="Malgun Gothic"/>
            </a:endParaRPr>
          </a:p>
          <a:p>
            <a:pPr marL="0" marR="0" lvl="0" indent="0" algn="ctr" rtl="0">
              <a:spcBef>
                <a:spcPts val="0"/>
              </a:spcBef>
              <a:spcAft>
                <a:spcPts val="0"/>
              </a:spcAft>
              <a:buNone/>
            </a:pPr>
            <a:endParaRPr lang="en-US" sz="1200">
              <a:solidFill>
                <a:srgbClr val="787877"/>
              </a:solidFill>
              <a:latin typeface="Malgun Gothic"/>
              <a:ea typeface="Malgun Gothic"/>
              <a:cs typeface="Malgun Gothic"/>
              <a:sym typeface="Malgun Gothic"/>
            </a:endParaRPr>
          </a:p>
          <a:p>
            <a:pPr marL="0" marR="0" lvl="0" indent="0" algn="ctr" rtl="0">
              <a:spcBef>
                <a:spcPts val="0"/>
              </a:spcBef>
              <a:spcAft>
                <a:spcPts val="0"/>
              </a:spcAft>
              <a:buNone/>
            </a:pPr>
            <a:endParaRPr lang="en-US" sz="1200">
              <a:solidFill>
                <a:srgbClr val="787877"/>
              </a:solidFill>
              <a:latin typeface="Malgun Gothic"/>
              <a:ea typeface="Malgun Gothic"/>
              <a:cs typeface="Malgun Gothic"/>
              <a:sym typeface="Malgun Gothic"/>
            </a:endParaRPr>
          </a:p>
          <a:p>
            <a:pPr marL="0" marR="0" lvl="0" indent="0" algn="ctr" rtl="0">
              <a:spcBef>
                <a:spcPts val="0"/>
              </a:spcBef>
              <a:spcAft>
                <a:spcPts val="0"/>
              </a:spcAft>
              <a:buNone/>
            </a:pPr>
            <a:r>
              <a:rPr lang="en-US" sz="1200">
                <a:solidFill>
                  <a:srgbClr val="787877"/>
                </a:solidFill>
                <a:latin typeface="Malgun Gothic"/>
                <a:ea typeface="Malgun Gothic"/>
                <a:cs typeface="Malgun Gothic"/>
                <a:sym typeface="Malgun Gothic"/>
              </a:rPr>
              <a:t>Tried multiple models to train our data</a:t>
            </a:r>
            <a:endParaRPr sz="1600">
              <a:solidFill>
                <a:srgbClr val="787877"/>
              </a:solidFill>
              <a:latin typeface="Malgun Gothic"/>
              <a:ea typeface="Malgun Gothic"/>
              <a:cs typeface="Malgun Gothic"/>
              <a:sym typeface="Malgun Gothic"/>
            </a:endParaRPr>
          </a:p>
        </p:txBody>
      </p:sp>
      <p:sp>
        <p:nvSpPr>
          <p:cNvPr id="126" name="Google Shape;126;p2"/>
          <p:cNvSpPr txBox="1"/>
          <p:nvPr/>
        </p:nvSpPr>
        <p:spPr>
          <a:xfrm>
            <a:off x="7486215" y="3686675"/>
            <a:ext cx="2216203" cy="12464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rgbClr val="3B2726"/>
                </a:solidFill>
                <a:latin typeface="Malgun Gothic"/>
                <a:ea typeface="Malgun Gothic"/>
                <a:cs typeface="Malgun Gothic"/>
                <a:sym typeface="Malgun Gothic"/>
              </a:rPr>
              <a:t>Evaluation Criteria </a:t>
            </a:r>
            <a:endParaRPr lang="en-US">
              <a:solidFill>
                <a:srgbClr val="3B2726"/>
              </a:solidFill>
            </a:endParaRPr>
          </a:p>
          <a:p>
            <a:pPr marL="0" marR="0" lvl="0" indent="0" algn="ctr" rtl="0">
              <a:spcBef>
                <a:spcPts val="0"/>
              </a:spcBef>
              <a:spcAft>
                <a:spcPts val="0"/>
              </a:spcAft>
              <a:buNone/>
            </a:pPr>
            <a:endParaRPr lang="en-US" sz="1200">
              <a:solidFill>
                <a:srgbClr val="787877"/>
              </a:solidFill>
              <a:latin typeface="Malgun Gothic"/>
              <a:ea typeface="Malgun Gothic"/>
              <a:cs typeface="Malgun Gothic"/>
              <a:sym typeface="Malgun Gothic"/>
            </a:endParaRPr>
          </a:p>
          <a:p>
            <a:pPr marL="0" marR="0" lvl="0" indent="0" algn="ctr" rtl="0">
              <a:spcBef>
                <a:spcPts val="0"/>
              </a:spcBef>
              <a:spcAft>
                <a:spcPts val="0"/>
              </a:spcAft>
              <a:buNone/>
            </a:pPr>
            <a:endParaRPr lang="en-US" sz="1200">
              <a:solidFill>
                <a:srgbClr val="787877"/>
              </a:solidFill>
              <a:latin typeface="Malgun Gothic"/>
              <a:ea typeface="Malgun Gothic"/>
              <a:cs typeface="Malgun Gothic"/>
              <a:sym typeface="Malgun Gothic"/>
            </a:endParaRPr>
          </a:p>
          <a:p>
            <a:pPr marL="0" marR="0" lvl="0" indent="0" algn="ctr" rtl="0">
              <a:spcBef>
                <a:spcPts val="0"/>
              </a:spcBef>
              <a:spcAft>
                <a:spcPts val="0"/>
              </a:spcAft>
              <a:buNone/>
            </a:pPr>
            <a:endParaRPr lang="en-US" sz="1200">
              <a:solidFill>
                <a:srgbClr val="787877"/>
              </a:solidFill>
              <a:latin typeface="Malgun Gothic"/>
              <a:ea typeface="Malgun Gothic"/>
              <a:cs typeface="Malgun Gothic"/>
              <a:sym typeface="Malgun Gothic"/>
            </a:endParaRPr>
          </a:p>
          <a:p>
            <a:pPr marL="0" marR="0" lvl="0" indent="0" algn="ctr" rtl="0">
              <a:spcBef>
                <a:spcPts val="0"/>
              </a:spcBef>
              <a:spcAft>
                <a:spcPts val="0"/>
              </a:spcAft>
              <a:buNone/>
            </a:pPr>
            <a:r>
              <a:rPr lang="en-US" sz="1200">
                <a:solidFill>
                  <a:srgbClr val="787877"/>
                </a:solidFill>
                <a:latin typeface="Malgun Gothic"/>
                <a:ea typeface="Malgun Gothic"/>
                <a:cs typeface="Malgun Gothic"/>
                <a:sym typeface="Malgun Gothic"/>
              </a:rPr>
              <a:t>Valid ROC</a:t>
            </a:r>
          </a:p>
          <a:p>
            <a:pPr marL="0" marR="0" lvl="0" indent="0" algn="ctr" rtl="0">
              <a:spcBef>
                <a:spcPts val="0"/>
              </a:spcBef>
              <a:spcAft>
                <a:spcPts val="0"/>
              </a:spcAft>
              <a:buNone/>
            </a:pPr>
            <a:r>
              <a:rPr lang="en-US" sz="1200">
                <a:solidFill>
                  <a:srgbClr val="787877"/>
                </a:solidFill>
                <a:latin typeface="Malgun Gothic"/>
                <a:ea typeface="Malgun Gothic"/>
                <a:cs typeface="Malgun Gothic"/>
                <a:sym typeface="Malgun Gothic"/>
              </a:rPr>
              <a:t>XYZ</a:t>
            </a:r>
            <a:endParaRPr sz="1600">
              <a:solidFill>
                <a:srgbClr val="787877"/>
              </a:solidFill>
              <a:latin typeface="Malgun Gothic"/>
              <a:ea typeface="Malgun Gothic"/>
              <a:cs typeface="Malgun Gothic"/>
              <a:sym typeface="Malgun Gothic"/>
            </a:endParaRPr>
          </a:p>
        </p:txBody>
      </p:sp>
      <p:sp>
        <p:nvSpPr>
          <p:cNvPr id="127" name="Google Shape;127;p2"/>
          <p:cNvSpPr txBox="1"/>
          <p:nvPr/>
        </p:nvSpPr>
        <p:spPr>
          <a:xfrm>
            <a:off x="9745569" y="3685566"/>
            <a:ext cx="2216203" cy="12772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rgbClr val="3B2726"/>
                </a:solidFill>
                <a:latin typeface="Malgun Gothic"/>
                <a:ea typeface="Malgun Gothic"/>
                <a:cs typeface="Malgun Gothic"/>
                <a:sym typeface="Malgun Gothic"/>
              </a:rPr>
              <a:t>Way Forward </a:t>
            </a:r>
            <a:endParaRPr lang="en-US" sz="1500" b="1">
              <a:solidFill>
                <a:srgbClr val="3B2726"/>
              </a:solidFill>
              <a:latin typeface="Malgun Gothic"/>
              <a:ea typeface="Malgun Gothic"/>
              <a:sym typeface="Malgun Gothic"/>
            </a:endParaRPr>
          </a:p>
          <a:p>
            <a:pPr marL="0" marR="0" lvl="0" indent="0" algn="ctr" rtl="0">
              <a:spcBef>
                <a:spcPts val="0"/>
              </a:spcBef>
              <a:spcAft>
                <a:spcPts val="0"/>
              </a:spcAft>
              <a:buNone/>
            </a:pPr>
            <a:endParaRPr lang="en-US" sz="1500" b="1">
              <a:solidFill>
                <a:srgbClr val="345A82"/>
              </a:solidFill>
              <a:latin typeface="Malgun Gothic"/>
              <a:ea typeface="Malgun Gothic"/>
              <a:sym typeface="Malgun Gothic"/>
            </a:endParaRPr>
          </a:p>
          <a:p>
            <a:pPr marL="0" marR="0" lvl="0" indent="0" algn="ctr" rtl="0">
              <a:spcBef>
                <a:spcPts val="0"/>
              </a:spcBef>
              <a:spcAft>
                <a:spcPts val="0"/>
              </a:spcAft>
              <a:buNone/>
            </a:pPr>
            <a:endParaRPr lang="en-US"/>
          </a:p>
          <a:p>
            <a:pPr marL="0" marR="0" lvl="0" indent="0" algn="ctr" rtl="0">
              <a:spcBef>
                <a:spcPts val="0"/>
              </a:spcBef>
              <a:spcAft>
                <a:spcPts val="0"/>
              </a:spcAft>
              <a:buNone/>
            </a:pPr>
            <a:endParaRPr sz="900"/>
          </a:p>
          <a:p>
            <a:pPr marL="0" marR="0" lvl="0" indent="0" algn="ctr" rtl="0">
              <a:spcBef>
                <a:spcPts val="0"/>
              </a:spcBef>
              <a:spcAft>
                <a:spcPts val="0"/>
              </a:spcAft>
              <a:buNone/>
            </a:pPr>
            <a:r>
              <a:rPr lang="en-US" sz="1200">
                <a:solidFill>
                  <a:srgbClr val="787877"/>
                </a:solidFill>
                <a:latin typeface="Malgun Gothic"/>
                <a:ea typeface="Malgun Gothic"/>
                <a:cs typeface="Malgun Gothic"/>
                <a:sym typeface="Malgun Gothic"/>
              </a:rPr>
              <a:t>Learnings from the project &amp; Possibilities</a:t>
            </a:r>
            <a:endParaRPr sz="1600">
              <a:solidFill>
                <a:srgbClr val="787877"/>
              </a:solidFill>
              <a:latin typeface="Malgun Gothic"/>
              <a:ea typeface="Malgun Gothic"/>
              <a:cs typeface="Malgun Gothic"/>
              <a:sym typeface="Malgun Gothic"/>
            </a:endParaRPr>
          </a:p>
        </p:txBody>
      </p:sp>
      <p:pic>
        <p:nvPicPr>
          <p:cNvPr id="129" name="Google Shape;129;p2" descr="Data Model Icons - Download Free Vector Icons | Noun Project"/>
          <p:cNvPicPr preferRelativeResize="0"/>
          <p:nvPr/>
        </p:nvPicPr>
        <p:blipFill rotWithShape="1">
          <a:blip r:embed="rId4">
            <a:alphaModFix/>
          </a:blip>
          <a:srcRect/>
          <a:stretch/>
        </p:blipFill>
        <p:spPr>
          <a:xfrm>
            <a:off x="5703126" y="2502827"/>
            <a:ext cx="932366" cy="932366"/>
          </a:xfrm>
          <a:prstGeom prst="rect">
            <a:avLst/>
          </a:prstGeom>
          <a:noFill/>
          <a:ln>
            <a:noFill/>
          </a:ln>
        </p:spPr>
      </p:pic>
      <p:pic>
        <p:nvPicPr>
          <p:cNvPr id="130" name="Google Shape;130;p2" descr="Validation Icon at GetDrawings | Free download"/>
          <p:cNvPicPr preferRelativeResize="0"/>
          <p:nvPr/>
        </p:nvPicPr>
        <p:blipFill rotWithShape="1">
          <a:blip r:embed="rId5">
            <a:alphaModFix/>
          </a:blip>
          <a:srcRect/>
          <a:stretch/>
        </p:blipFill>
        <p:spPr>
          <a:xfrm>
            <a:off x="8153398" y="2530292"/>
            <a:ext cx="749410" cy="749410"/>
          </a:xfrm>
          <a:prstGeom prst="rect">
            <a:avLst/>
          </a:prstGeom>
          <a:noFill/>
          <a:ln>
            <a:noFill/>
          </a:ln>
        </p:spPr>
      </p:pic>
      <p:pic>
        <p:nvPicPr>
          <p:cNvPr id="131" name="Google Shape;131;p2" descr="Move Forward Icons - Download Free Vector Icons | Noun Project"/>
          <p:cNvPicPr preferRelativeResize="0"/>
          <p:nvPr/>
        </p:nvPicPr>
        <p:blipFill rotWithShape="1">
          <a:blip r:embed="rId6">
            <a:alphaModFix/>
          </a:blip>
          <a:srcRect/>
          <a:stretch/>
        </p:blipFill>
        <p:spPr>
          <a:xfrm>
            <a:off x="10486673" y="2535314"/>
            <a:ext cx="733996" cy="733996"/>
          </a:xfrm>
          <a:prstGeom prst="rect">
            <a:avLst/>
          </a:prstGeom>
          <a:noFill/>
          <a:ln>
            <a:noFill/>
          </a:ln>
        </p:spPr>
      </p:pic>
      <p:pic>
        <p:nvPicPr>
          <p:cNvPr id="122" name="Google Shape;122;p2" descr="Exploratory Analysis Icons - Download Free Vector Icons | Noun Project"/>
          <p:cNvPicPr preferRelativeResize="0"/>
          <p:nvPr/>
        </p:nvPicPr>
        <p:blipFill rotWithShape="1">
          <a:blip r:embed="rId7">
            <a:alphaModFix/>
          </a:blip>
          <a:srcRect/>
          <a:stretch/>
        </p:blipFill>
        <p:spPr>
          <a:xfrm>
            <a:off x="1165693" y="2513604"/>
            <a:ext cx="698342" cy="698342"/>
          </a:xfrm>
          <a:prstGeom prst="rect">
            <a:avLst/>
          </a:prstGeom>
          <a:noFill/>
          <a:ln>
            <a:noFill/>
          </a:ln>
        </p:spPr>
      </p:pic>
      <p:sp>
        <p:nvSpPr>
          <p:cNvPr id="4" name="TextBox 3">
            <a:extLst>
              <a:ext uri="{FF2B5EF4-FFF2-40B4-BE49-F238E27FC236}">
                <a16:creationId xmlns:a16="http://schemas.microsoft.com/office/drawing/2014/main" id="{D9C79F28-B41B-4BE7-AA67-EBCBC99D6646}"/>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PROJECT MAP</a:t>
            </a:r>
          </a:p>
        </p:txBody>
      </p:sp>
      <p:pic>
        <p:nvPicPr>
          <p:cNvPr id="2" name="Picture 1" descr="Walmart Spark Logo PNG Vector (AI) Free Download">
            <a:extLst>
              <a:ext uri="{FF2B5EF4-FFF2-40B4-BE49-F238E27FC236}">
                <a16:creationId xmlns:a16="http://schemas.microsoft.com/office/drawing/2014/main" id="{21400C6D-E14C-E0EC-60C9-96C40D17EA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982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3B27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900319" y="51867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EXPLORATORY DATA ANALYSIS</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307600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9" name="Google Shape;149;p4"/>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Malgun Gothic"/>
                <a:ea typeface="Malgun Gothic"/>
                <a:cs typeface="Malgun Gothic"/>
                <a:sym typeface="Malgun Gothic"/>
              </a:rPr>
              <a:t>1</a:t>
            </a:r>
            <a:endParaRPr/>
          </a:p>
        </p:txBody>
      </p:sp>
      <p:sp>
        <p:nvSpPr>
          <p:cNvPr id="150" name="Google Shape;150;p4"/>
          <p:cNvSpPr txBox="1"/>
          <p:nvPr/>
        </p:nvSpPr>
        <p:spPr>
          <a:xfrm>
            <a:off x="451159" y="176629"/>
            <a:ext cx="6783830"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3B2726"/>
                </a:solidFill>
                <a:latin typeface="Malgun Gothic"/>
                <a:ea typeface="Malgun Gothic"/>
                <a:cs typeface="Malgun Gothic"/>
                <a:sym typeface="Malgun Gothic"/>
              </a:rPr>
              <a:t>Exploratory Data Analysis (EDA</a:t>
            </a:r>
            <a:r>
              <a:rPr lang="en-US" sz="3200" b="1" cap="small">
                <a:solidFill>
                  <a:srgbClr val="002060"/>
                </a:solidFill>
                <a:latin typeface="Malgun Gothic"/>
                <a:ea typeface="Malgun Gothic"/>
                <a:cs typeface="Malgun Gothic"/>
                <a:sym typeface="Malgun Gothic"/>
              </a:rPr>
              <a:t>)</a:t>
            </a:r>
            <a:endParaRPr sz="3200">
              <a:solidFill>
                <a:srgbClr val="002060"/>
              </a:solidFill>
              <a:latin typeface="Malgun Gothic"/>
              <a:ea typeface="Malgun Gothic"/>
              <a:cs typeface="Malgun Gothic"/>
              <a:sym typeface="Malgun Gothic"/>
            </a:endParaRPr>
          </a:p>
        </p:txBody>
      </p:sp>
      <p:sp>
        <p:nvSpPr>
          <p:cNvPr id="151" name="Google Shape;151;p4"/>
          <p:cNvSpPr txBox="1"/>
          <p:nvPr/>
        </p:nvSpPr>
        <p:spPr>
          <a:xfrm>
            <a:off x="451159" y="663895"/>
            <a:ext cx="548441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Malgun Gothic"/>
                <a:ea typeface="Malgun Gothic"/>
                <a:cs typeface="Malgun Gothic"/>
                <a:sym typeface="Malgun Gothic"/>
              </a:rPr>
              <a:t>Identifying various patterns in </a:t>
            </a:r>
            <a:r>
              <a:rPr lang="en-US">
                <a:solidFill>
                  <a:srgbClr val="595959"/>
                </a:solidFill>
                <a:latin typeface="Malgun Gothic"/>
                <a:ea typeface="Malgun Gothic"/>
                <a:cs typeface="Malgun Gothic"/>
                <a:sym typeface="Malgun Gothic"/>
              </a:rPr>
              <a:t>the given </a:t>
            </a:r>
            <a:r>
              <a:rPr lang="en-US" sz="1400">
                <a:solidFill>
                  <a:srgbClr val="595959"/>
                </a:solidFill>
                <a:latin typeface="Malgun Gothic"/>
                <a:ea typeface="Malgun Gothic"/>
                <a:cs typeface="Malgun Gothic"/>
                <a:sym typeface="Malgun Gothic"/>
              </a:rPr>
              <a:t>data set</a:t>
            </a:r>
            <a:endParaRPr/>
          </a:p>
        </p:txBody>
      </p:sp>
      <p:pic>
        <p:nvPicPr>
          <p:cNvPr id="3" name="Picture 2" descr="Walmart Spark Logo PNG Vector (AI) Free Download">
            <a:extLst>
              <a:ext uri="{FF2B5EF4-FFF2-40B4-BE49-F238E27FC236}">
                <a16:creationId xmlns:a16="http://schemas.microsoft.com/office/drawing/2014/main" id="{5B23B991-927C-A773-556B-01228FF7F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3FB16C0-6CF7-FD3F-C986-0F4093A0BA31}"/>
              </a:ext>
            </a:extLst>
          </p:cNvPr>
          <p:cNvPicPr>
            <a:picLocks noChangeAspect="1"/>
          </p:cNvPicPr>
          <p:nvPr/>
        </p:nvPicPr>
        <p:blipFill>
          <a:blip r:embed="rId4"/>
          <a:stretch>
            <a:fillRect/>
          </a:stretch>
        </p:blipFill>
        <p:spPr>
          <a:xfrm>
            <a:off x="801511" y="1864536"/>
            <a:ext cx="4438655" cy="2894462"/>
          </a:xfrm>
          <a:prstGeom prst="rect">
            <a:avLst/>
          </a:prstGeom>
        </p:spPr>
      </p:pic>
      <p:pic>
        <p:nvPicPr>
          <p:cNvPr id="5" name="Picture 4">
            <a:extLst>
              <a:ext uri="{FF2B5EF4-FFF2-40B4-BE49-F238E27FC236}">
                <a16:creationId xmlns:a16="http://schemas.microsoft.com/office/drawing/2014/main" id="{47739562-0C19-8759-2F14-829F7AACB39C}"/>
              </a:ext>
            </a:extLst>
          </p:cNvPr>
          <p:cNvPicPr>
            <a:picLocks noChangeAspect="1"/>
          </p:cNvPicPr>
          <p:nvPr/>
        </p:nvPicPr>
        <p:blipFill>
          <a:blip r:embed="rId5"/>
          <a:stretch>
            <a:fillRect/>
          </a:stretch>
        </p:blipFill>
        <p:spPr>
          <a:xfrm>
            <a:off x="3930449" y="3626223"/>
            <a:ext cx="1309717" cy="734109"/>
          </a:xfrm>
          <a:prstGeom prst="rect">
            <a:avLst/>
          </a:prstGeom>
        </p:spPr>
      </p:pic>
      <p:pic>
        <p:nvPicPr>
          <p:cNvPr id="10" name="Picture 9">
            <a:extLst>
              <a:ext uri="{FF2B5EF4-FFF2-40B4-BE49-F238E27FC236}">
                <a16:creationId xmlns:a16="http://schemas.microsoft.com/office/drawing/2014/main" id="{884AE986-A213-A997-48B3-B6C7949DCC2C}"/>
              </a:ext>
            </a:extLst>
          </p:cNvPr>
          <p:cNvPicPr>
            <a:picLocks noChangeAspect="1"/>
          </p:cNvPicPr>
          <p:nvPr/>
        </p:nvPicPr>
        <p:blipFill rotWithShape="1">
          <a:blip r:embed="rId6"/>
          <a:srcRect l="4100" t="4363" r="2909" b="3097"/>
          <a:stretch/>
        </p:blipFill>
        <p:spPr>
          <a:xfrm>
            <a:off x="5935578" y="1630967"/>
            <a:ext cx="5819378" cy="3224544"/>
          </a:xfrm>
          <a:prstGeom prst="rect">
            <a:avLst/>
          </a:prstGeom>
        </p:spPr>
      </p:pic>
      <p:sp>
        <p:nvSpPr>
          <p:cNvPr id="11" name="TextBox 10">
            <a:extLst>
              <a:ext uri="{FF2B5EF4-FFF2-40B4-BE49-F238E27FC236}">
                <a16:creationId xmlns:a16="http://schemas.microsoft.com/office/drawing/2014/main" id="{81DE35B8-CB74-F5CF-6C7E-4D8EC8210CF8}"/>
              </a:ext>
            </a:extLst>
          </p:cNvPr>
          <p:cNvSpPr txBox="1"/>
          <p:nvPr/>
        </p:nvSpPr>
        <p:spPr>
          <a:xfrm>
            <a:off x="801510" y="5253196"/>
            <a:ext cx="4438655" cy="523220"/>
          </a:xfrm>
          <a:prstGeom prst="rect">
            <a:avLst/>
          </a:prstGeom>
          <a:noFill/>
          <a:ln>
            <a:solidFill>
              <a:schemeClr val="tx1"/>
            </a:solidFill>
            <a:prstDash val="sysDash"/>
          </a:ln>
        </p:spPr>
        <p:txBody>
          <a:bodyPr wrap="square" rtlCol="0">
            <a:spAutoFit/>
          </a:bodyPr>
          <a:lstStyle/>
          <a:p>
            <a:pPr algn="just"/>
            <a:r>
              <a:rPr lang="en-US">
                <a:latin typeface="Malgun Gothic" panose="020B0503020000020004" pitchFamily="34" charset="-127"/>
                <a:ea typeface="Malgun Gothic" panose="020B0503020000020004" pitchFamily="34" charset="-127"/>
              </a:rPr>
              <a:t>Highest Prices in California, Followed by Wisconsin and then Texas</a:t>
            </a:r>
          </a:p>
        </p:txBody>
      </p:sp>
      <p:sp>
        <p:nvSpPr>
          <p:cNvPr id="12" name="TextBox 11">
            <a:extLst>
              <a:ext uri="{FF2B5EF4-FFF2-40B4-BE49-F238E27FC236}">
                <a16:creationId xmlns:a16="http://schemas.microsoft.com/office/drawing/2014/main" id="{02195AC6-6FCE-61E4-3C51-D4E16D30F3BD}"/>
              </a:ext>
            </a:extLst>
          </p:cNvPr>
          <p:cNvSpPr txBox="1"/>
          <p:nvPr/>
        </p:nvSpPr>
        <p:spPr>
          <a:xfrm>
            <a:off x="5935578" y="5253196"/>
            <a:ext cx="6061909" cy="523220"/>
          </a:xfrm>
          <a:prstGeom prst="rect">
            <a:avLst/>
          </a:prstGeom>
          <a:noFill/>
          <a:ln>
            <a:solidFill>
              <a:schemeClr val="tx1"/>
            </a:solidFill>
            <a:prstDash val="sysDash"/>
          </a:ln>
        </p:spPr>
        <p:txBody>
          <a:bodyPr wrap="square" rtlCol="0">
            <a:spAutoFit/>
          </a:bodyPr>
          <a:lstStyle/>
          <a:p>
            <a:pPr algn="just"/>
            <a:r>
              <a:rPr lang="en-US">
                <a:latin typeface="Malgun Gothic" panose="020B0503020000020004" pitchFamily="34" charset="-127"/>
                <a:ea typeface="Malgun Gothic" panose="020B0503020000020004" pitchFamily="34" charset="-127"/>
              </a:rPr>
              <a:t>Highest Total Sales in California, Followed by Texas. Food Category has the highest sales across states followed by Household and Hobbies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9" name="Google Shape;149;p4"/>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Malgun Gothic"/>
                <a:ea typeface="Malgun Gothic"/>
                <a:cs typeface="Malgun Gothic"/>
                <a:sym typeface="Malgun Gothic"/>
              </a:rPr>
              <a:t>1</a:t>
            </a:r>
            <a:endParaRPr/>
          </a:p>
        </p:txBody>
      </p:sp>
      <p:sp>
        <p:nvSpPr>
          <p:cNvPr id="150" name="Google Shape;150;p4"/>
          <p:cNvSpPr txBox="1"/>
          <p:nvPr/>
        </p:nvSpPr>
        <p:spPr>
          <a:xfrm>
            <a:off x="451159" y="176629"/>
            <a:ext cx="6783830"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3B2726"/>
                </a:solidFill>
                <a:latin typeface="Malgun Gothic"/>
                <a:ea typeface="Malgun Gothic"/>
                <a:cs typeface="Malgun Gothic"/>
                <a:sym typeface="Malgun Gothic"/>
              </a:rPr>
              <a:t>Exploratory Data Analysis (EDA</a:t>
            </a:r>
            <a:r>
              <a:rPr lang="en-US" sz="3200" b="1" cap="small">
                <a:solidFill>
                  <a:srgbClr val="002060"/>
                </a:solidFill>
                <a:latin typeface="Malgun Gothic"/>
                <a:ea typeface="Malgun Gothic"/>
                <a:cs typeface="Malgun Gothic"/>
                <a:sym typeface="Malgun Gothic"/>
              </a:rPr>
              <a:t>)</a:t>
            </a:r>
            <a:endParaRPr sz="3200">
              <a:solidFill>
                <a:srgbClr val="002060"/>
              </a:solidFill>
              <a:latin typeface="Malgun Gothic"/>
              <a:ea typeface="Malgun Gothic"/>
              <a:cs typeface="Malgun Gothic"/>
              <a:sym typeface="Malgun Gothic"/>
            </a:endParaRPr>
          </a:p>
        </p:txBody>
      </p:sp>
      <p:sp>
        <p:nvSpPr>
          <p:cNvPr id="151" name="Google Shape;151;p4"/>
          <p:cNvSpPr txBox="1"/>
          <p:nvPr/>
        </p:nvSpPr>
        <p:spPr>
          <a:xfrm>
            <a:off x="451159" y="663895"/>
            <a:ext cx="548441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Malgun Gothic"/>
                <a:ea typeface="Malgun Gothic"/>
                <a:cs typeface="Malgun Gothic"/>
                <a:sym typeface="Malgun Gothic"/>
              </a:rPr>
              <a:t>Identifying various patterns in </a:t>
            </a:r>
            <a:r>
              <a:rPr lang="en-US">
                <a:solidFill>
                  <a:srgbClr val="595959"/>
                </a:solidFill>
                <a:latin typeface="Malgun Gothic"/>
                <a:ea typeface="Malgun Gothic"/>
                <a:cs typeface="Malgun Gothic"/>
                <a:sym typeface="Malgun Gothic"/>
              </a:rPr>
              <a:t>the given </a:t>
            </a:r>
            <a:r>
              <a:rPr lang="en-US" sz="1400">
                <a:solidFill>
                  <a:srgbClr val="595959"/>
                </a:solidFill>
                <a:latin typeface="Malgun Gothic"/>
                <a:ea typeface="Malgun Gothic"/>
                <a:cs typeface="Malgun Gothic"/>
                <a:sym typeface="Malgun Gothic"/>
              </a:rPr>
              <a:t>data set</a:t>
            </a:r>
            <a:endParaRPr/>
          </a:p>
        </p:txBody>
      </p:sp>
      <p:pic>
        <p:nvPicPr>
          <p:cNvPr id="2" name="Picture 1" descr="Walmart Spark Logo PNG Vector (AI) Free Download">
            <a:extLst>
              <a:ext uri="{FF2B5EF4-FFF2-40B4-BE49-F238E27FC236}">
                <a16:creationId xmlns:a16="http://schemas.microsoft.com/office/drawing/2014/main" id="{B54A10FF-EBB5-697F-1602-FE5BB7BC3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CEBC66-8C9F-64AB-8159-5CF45E6CDB8D}"/>
              </a:ext>
            </a:extLst>
          </p:cNvPr>
          <p:cNvSpPr txBox="1"/>
          <p:nvPr/>
        </p:nvSpPr>
        <p:spPr>
          <a:xfrm>
            <a:off x="859596" y="5507069"/>
            <a:ext cx="4438655" cy="523220"/>
          </a:xfrm>
          <a:prstGeom prst="rect">
            <a:avLst/>
          </a:prstGeom>
          <a:noFill/>
          <a:ln>
            <a:solidFill>
              <a:srgbClr val="3B2726"/>
            </a:solidFill>
            <a:prstDash val="dashDot"/>
          </a:ln>
        </p:spPr>
        <p:txBody>
          <a:bodyPr wrap="square" rtlCol="0">
            <a:spAutoFit/>
          </a:bodyPr>
          <a:lstStyle/>
          <a:p>
            <a:pPr algn="just"/>
            <a:r>
              <a:rPr lang="en-US">
                <a:latin typeface="Malgun Gothic" panose="020B0503020000020004" pitchFamily="34" charset="-127"/>
                <a:ea typeface="Malgun Gothic" panose="020B0503020000020004" pitchFamily="34" charset="-127"/>
              </a:rPr>
              <a:t>Seasonality Observed in food category over the months</a:t>
            </a:r>
          </a:p>
        </p:txBody>
      </p:sp>
      <p:sp>
        <p:nvSpPr>
          <p:cNvPr id="9" name="TextBox 8">
            <a:extLst>
              <a:ext uri="{FF2B5EF4-FFF2-40B4-BE49-F238E27FC236}">
                <a16:creationId xmlns:a16="http://schemas.microsoft.com/office/drawing/2014/main" id="{0D81E0FB-6F9E-D90F-C08F-9401E7B3B4B8}"/>
              </a:ext>
            </a:extLst>
          </p:cNvPr>
          <p:cNvSpPr txBox="1"/>
          <p:nvPr/>
        </p:nvSpPr>
        <p:spPr>
          <a:xfrm>
            <a:off x="6812638" y="5496205"/>
            <a:ext cx="4438655" cy="523220"/>
          </a:xfrm>
          <a:prstGeom prst="rect">
            <a:avLst/>
          </a:prstGeom>
          <a:noFill/>
          <a:ln>
            <a:solidFill>
              <a:srgbClr val="3B2726"/>
            </a:solidFill>
            <a:prstDash val="dashDot"/>
          </a:ln>
        </p:spPr>
        <p:txBody>
          <a:bodyPr wrap="square" rtlCol="0">
            <a:spAutoFit/>
          </a:bodyPr>
          <a:lstStyle/>
          <a:p>
            <a:pPr algn="just"/>
            <a:r>
              <a:rPr lang="en-US">
                <a:latin typeface="Malgun Gothic" panose="020B0503020000020004" pitchFamily="34" charset="-127"/>
                <a:ea typeface="Malgun Gothic" panose="020B0503020000020004" pitchFamily="34" charset="-127"/>
              </a:rPr>
              <a:t>Highest sales over the weekend for all three categories</a:t>
            </a:r>
          </a:p>
        </p:txBody>
      </p:sp>
      <p:pic>
        <p:nvPicPr>
          <p:cNvPr id="2050" name="Picture 2">
            <a:extLst>
              <a:ext uri="{FF2B5EF4-FFF2-40B4-BE49-F238E27FC236}">
                <a16:creationId xmlns:a16="http://schemas.microsoft.com/office/drawing/2014/main" id="{2B3A6C25-CBFA-AD5D-6144-76D6910326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11"/>
          <a:stretch/>
        </p:blipFill>
        <p:spPr bwMode="auto">
          <a:xfrm>
            <a:off x="555330" y="1583416"/>
            <a:ext cx="5047188" cy="36911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B9AA79-2D9A-DF42-3F48-773C3D3006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77" b="-773"/>
          <a:stretch/>
        </p:blipFill>
        <p:spPr bwMode="auto">
          <a:xfrm>
            <a:off x="6645299" y="1515405"/>
            <a:ext cx="5296943" cy="379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171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3B27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900319" y="51867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DATA PRE-PROCESSING</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3986727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CA2D42BF-4982-455A-585D-276EE13A9133}"/>
              </a:ext>
            </a:extLst>
          </p:cNvPr>
          <p:cNvSpPr>
            <a:spLocks/>
          </p:cNvSpPr>
          <p:nvPr/>
        </p:nvSpPr>
        <p:spPr>
          <a:xfrm>
            <a:off x="887328" y="2104532"/>
            <a:ext cx="0" cy="292608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Google Shape;106;p2">
            <a:extLst>
              <a:ext uri="{FF2B5EF4-FFF2-40B4-BE49-F238E27FC236}">
                <a16:creationId xmlns:a16="http://schemas.microsoft.com/office/drawing/2014/main" id="{8294E508-500C-9584-4CB9-AFAEBFF15E9B}"/>
              </a:ext>
            </a:extLst>
          </p:cNvPr>
          <p:cNvSpPr txBox="1"/>
          <p:nvPr/>
        </p:nvSpPr>
        <p:spPr>
          <a:xfrm>
            <a:off x="451158" y="176629"/>
            <a:ext cx="9731419"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3B2726"/>
                </a:solidFill>
                <a:latin typeface="Malgun Gothic"/>
                <a:ea typeface="Malgun Gothic"/>
                <a:cs typeface="Malgun Gothic"/>
                <a:sym typeface="Malgun Gothic"/>
              </a:rPr>
              <a:t>Data Preprocessing &amp; Feature Engineering</a:t>
            </a:r>
            <a:endParaRPr sz="3200">
              <a:solidFill>
                <a:srgbClr val="3B2726"/>
              </a:solidFill>
              <a:latin typeface="Malgun Gothic"/>
              <a:ea typeface="Malgun Gothic"/>
              <a:cs typeface="Malgun Gothic"/>
              <a:sym typeface="Malgun Gothic"/>
            </a:endParaRPr>
          </a:p>
        </p:txBody>
      </p:sp>
      <p:sp>
        <p:nvSpPr>
          <p:cNvPr id="186" name="Google Shape;107;p2">
            <a:extLst>
              <a:ext uri="{FF2B5EF4-FFF2-40B4-BE49-F238E27FC236}">
                <a16:creationId xmlns:a16="http://schemas.microsoft.com/office/drawing/2014/main" id="{907E1F02-E4C2-50F7-2BE1-690A5E4CC3AC}"/>
              </a:ext>
            </a:extLst>
          </p:cNvPr>
          <p:cNvSpPr txBox="1"/>
          <p:nvPr/>
        </p:nvSpPr>
        <p:spPr>
          <a:xfrm>
            <a:off x="508680" y="665781"/>
            <a:ext cx="10660373"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sym typeface="Malgun Gothic"/>
              </a:rPr>
              <a:t>Data preprocessing enhances the quality and reliability of the data, paving the way for more accurate and meaningful insights</a:t>
            </a:r>
            <a:endParaRPr lang="en-US" sz="1600"/>
          </a:p>
        </p:txBody>
      </p:sp>
      <p:pic>
        <p:nvPicPr>
          <p:cNvPr id="2" name="Picture 1" descr="Walmart Spark Logo PNG Vector (AI) Free Download">
            <a:extLst>
              <a:ext uri="{FF2B5EF4-FFF2-40B4-BE49-F238E27FC236}">
                <a16:creationId xmlns:a16="http://schemas.microsoft.com/office/drawing/2014/main" id="{7F8A4D51-885E-F0AB-D70A-AB418A9CC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CE9611B-CDA4-6FCF-831B-CABD11E85847}"/>
              </a:ext>
            </a:extLst>
          </p:cNvPr>
          <p:cNvSpPr/>
          <p:nvPr/>
        </p:nvSpPr>
        <p:spPr>
          <a:xfrm>
            <a:off x="892948" y="1789251"/>
            <a:ext cx="2370559" cy="230912"/>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Modify Sales Data</a:t>
            </a:r>
          </a:p>
        </p:txBody>
      </p:sp>
      <p:sp>
        <p:nvSpPr>
          <p:cNvPr id="11" name="TextBox 10">
            <a:extLst>
              <a:ext uri="{FF2B5EF4-FFF2-40B4-BE49-F238E27FC236}">
                <a16:creationId xmlns:a16="http://schemas.microsoft.com/office/drawing/2014/main" id="{B298034E-AB1E-8F23-E18C-EE6022088D44}"/>
              </a:ext>
            </a:extLst>
          </p:cNvPr>
          <p:cNvSpPr txBox="1"/>
          <p:nvPr/>
        </p:nvSpPr>
        <p:spPr>
          <a:xfrm>
            <a:off x="559877" y="2345724"/>
            <a:ext cx="2776384" cy="1615827"/>
          </a:xfrm>
          <a:prstGeom prst="rect">
            <a:avLst/>
          </a:prstGeom>
          <a:noFill/>
        </p:spPr>
        <p:txBody>
          <a:bodyPr wrap="square">
            <a:spAutoFit/>
          </a:bodyPr>
          <a:lstStyle/>
          <a:p>
            <a:pPr algn="ctr"/>
            <a:r>
              <a:rPr lang="en-US" sz="1100">
                <a:latin typeface="Malgun Gothic" panose="020B0503020000020004" pitchFamily="34" charset="-127"/>
                <a:ea typeface="Malgun Gothic" panose="020B0503020000020004" pitchFamily="34" charset="-127"/>
              </a:rPr>
              <a:t>Texas Stores</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Drop Irrelevant Columns</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ID Column set as Index</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Transpose the Sales Data </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 </a:t>
            </a:r>
            <a:endParaRPr lang="en-US">
              <a:latin typeface="Malgun Gothic" panose="020B0503020000020004" pitchFamily="34" charset="-127"/>
              <a:ea typeface="Malgun Gothic" panose="020B0503020000020004" pitchFamily="34" charset="-127"/>
            </a:endParaRPr>
          </a:p>
        </p:txBody>
      </p:sp>
      <p:sp>
        <p:nvSpPr>
          <p:cNvPr id="14" name="Triangle 13">
            <a:extLst>
              <a:ext uri="{FF2B5EF4-FFF2-40B4-BE49-F238E27FC236}">
                <a16:creationId xmlns:a16="http://schemas.microsoft.com/office/drawing/2014/main" id="{93B46246-A22E-1009-3C29-BCD81AABE0B4}"/>
              </a:ext>
            </a:extLst>
          </p:cNvPr>
          <p:cNvSpPr/>
          <p:nvPr/>
        </p:nvSpPr>
        <p:spPr>
          <a:xfrm rot="16200000">
            <a:off x="2989733" y="1789251"/>
            <a:ext cx="372533" cy="230912"/>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D20E90F-0004-35A7-3C07-B62A9568AEE6}"/>
              </a:ext>
            </a:extLst>
          </p:cNvPr>
          <p:cNvPicPr>
            <a:picLocks noChangeAspect="1"/>
          </p:cNvPicPr>
          <p:nvPr/>
        </p:nvPicPr>
        <p:blipFill>
          <a:blip r:embed="rId4"/>
          <a:stretch>
            <a:fillRect/>
          </a:stretch>
        </p:blipFill>
        <p:spPr>
          <a:xfrm>
            <a:off x="832002" y="4393487"/>
            <a:ext cx="2537608" cy="1938891"/>
          </a:xfrm>
          <a:prstGeom prst="rect">
            <a:avLst/>
          </a:prstGeom>
        </p:spPr>
      </p:pic>
      <p:sp>
        <p:nvSpPr>
          <p:cNvPr id="18" name="Rectangle 17">
            <a:extLst>
              <a:ext uri="{FF2B5EF4-FFF2-40B4-BE49-F238E27FC236}">
                <a16:creationId xmlns:a16="http://schemas.microsoft.com/office/drawing/2014/main" id="{CD7219A5-06EB-BA41-A591-8CD4A97146E5}"/>
              </a:ext>
            </a:extLst>
          </p:cNvPr>
          <p:cNvSpPr>
            <a:spLocks/>
          </p:cNvSpPr>
          <p:nvPr/>
        </p:nvSpPr>
        <p:spPr>
          <a:xfrm>
            <a:off x="4810615" y="2104531"/>
            <a:ext cx="0" cy="292608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0EADFEA8-9EBC-A70F-5216-7DC97C9911A6}"/>
              </a:ext>
            </a:extLst>
          </p:cNvPr>
          <p:cNvSpPr/>
          <p:nvPr/>
        </p:nvSpPr>
        <p:spPr>
          <a:xfrm>
            <a:off x="4816235" y="1789250"/>
            <a:ext cx="2370559" cy="230912"/>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Lag &amp; Moving Averages </a:t>
            </a:r>
          </a:p>
        </p:txBody>
      </p:sp>
      <p:sp>
        <p:nvSpPr>
          <p:cNvPr id="20" name="TextBox 19">
            <a:extLst>
              <a:ext uri="{FF2B5EF4-FFF2-40B4-BE49-F238E27FC236}">
                <a16:creationId xmlns:a16="http://schemas.microsoft.com/office/drawing/2014/main" id="{D286D136-B85A-780F-FE9A-5D42874C290B}"/>
              </a:ext>
            </a:extLst>
          </p:cNvPr>
          <p:cNvSpPr txBox="1"/>
          <p:nvPr/>
        </p:nvSpPr>
        <p:spPr>
          <a:xfrm>
            <a:off x="4516831" y="2249157"/>
            <a:ext cx="2776384" cy="1446550"/>
          </a:xfrm>
          <a:prstGeom prst="rect">
            <a:avLst/>
          </a:prstGeom>
          <a:noFill/>
        </p:spPr>
        <p:txBody>
          <a:bodyPr wrap="square">
            <a:spAutoFit/>
          </a:bodyPr>
          <a:lstStyle/>
          <a:p>
            <a:pPr algn="ctr"/>
            <a:r>
              <a:rPr lang="en-US" sz="1100">
                <a:latin typeface="Malgun Gothic" panose="020B0503020000020004" pitchFamily="34" charset="-127"/>
                <a:ea typeface="Malgun Gothic" panose="020B0503020000020004" pitchFamily="34" charset="-127"/>
              </a:rPr>
              <a:t>New Features</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Day 1 Lag Applied</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7 days and 14 days moving averages</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Filter Data to remove NAN </a:t>
            </a:r>
          </a:p>
          <a:p>
            <a:pPr algn="ctr"/>
            <a:endParaRPr lang="en-US" sz="1100">
              <a:latin typeface="Malgun Gothic" panose="020B0503020000020004" pitchFamily="34" charset="-127"/>
              <a:ea typeface="Malgun Gothic" panose="020B0503020000020004" pitchFamily="34" charset="-127"/>
            </a:endParaRPr>
          </a:p>
        </p:txBody>
      </p:sp>
      <p:sp>
        <p:nvSpPr>
          <p:cNvPr id="21" name="Triangle 20">
            <a:extLst>
              <a:ext uri="{FF2B5EF4-FFF2-40B4-BE49-F238E27FC236}">
                <a16:creationId xmlns:a16="http://schemas.microsoft.com/office/drawing/2014/main" id="{4AAA231A-3B1D-0F4B-70D5-DC2A7FEC03AA}"/>
              </a:ext>
            </a:extLst>
          </p:cNvPr>
          <p:cNvSpPr/>
          <p:nvPr/>
        </p:nvSpPr>
        <p:spPr>
          <a:xfrm rot="16200000">
            <a:off x="6913020" y="1789250"/>
            <a:ext cx="372533" cy="230912"/>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875947F-4CC2-AE8E-9866-4DFB6B96D79B}"/>
              </a:ext>
            </a:extLst>
          </p:cNvPr>
          <p:cNvSpPr txBox="1"/>
          <p:nvPr/>
        </p:nvSpPr>
        <p:spPr>
          <a:xfrm>
            <a:off x="500655" y="3936671"/>
            <a:ext cx="3440822" cy="369332"/>
          </a:xfrm>
          <a:prstGeom prst="rect">
            <a:avLst/>
          </a:prstGeom>
          <a:noFill/>
        </p:spPr>
        <p:txBody>
          <a:bodyPr wrap="square">
            <a:spAutoFit/>
          </a:bodyPr>
          <a:lstStyle/>
          <a:p>
            <a:r>
              <a:rPr lang="en-US" sz="1800" b="1" i="0">
                <a:solidFill>
                  <a:schemeClr val="bg1">
                    <a:lumMod val="65000"/>
                  </a:schemeClr>
                </a:solidFill>
                <a:effectLst/>
                <a:latin typeface="Courier New" panose="02070309020205020404" pitchFamily="49" charset="0"/>
              </a:rPr>
              <a:t>[5 rows x 9148 columns]</a:t>
            </a:r>
            <a:endParaRPr lang="en-US" sz="1800" b="1">
              <a:solidFill>
                <a:schemeClr val="bg1">
                  <a:lumMod val="65000"/>
                </a:schemeClr>
              </a:solidFill>
            </a:endParaRPr>
          </a:p>
        </p:txBody>
      </p:sp>
      <p:sp>
        <p:nvSpPr>
          <p:cNvPr id="25" name="TextBox 24">
            <a:extLst>
              <a:ext uri="{FF2B5EF4-FFF2-40B4-BE49-F238E27FC236}">
                <a16:creationId xmlns:a16="http://schemas.microsoft.com/office/drawing/2014/main" id="{CDA07827-11B3-EB81-5496-246C3C38D2D3}"/>
              </a:ext>
            </a:extLst>
          </p:cNvPr>
          <p:cNvSpPr txBox="1"/>
          <p:nvPr/>
        </p:nvSpPr>
        <p:spPr>
          <a:xfrm>
            <a:off x="4328150" y="3936101"/>
            <a:ext cx="3676183" cy="369332"/>
          </a:xfrm>
          <a:prstGeom prst="rect">
            <a:avLst/>
          </a:prstGeom>
          <a:noFill/>
        </p:spPr>
        <p:txBody>
          <a:bodyPr wrap="square">
            <a:spAutoFit/>
          </a:bodyPr>
          <a:lstStyle/>
          <a:p>
            <a:r>
              <a:rPr lang="en-US" sz="1800" b="1" i="0">
                <a:solidFill>
                  <a:schemeClr val="bg1">
                    <a:lumMod val="65000"/>
                  </a:schemeClr>
                </a:solidFill>
                <a:effectLst/>
                <a:latin typeface="Courier New" panose="02070309020205020404" pitchFamily="49" charset="0"/>
              </a:rPr>
              <a:t>[5 rows x 27442 columns]</a:t>
            </a:r>
            <a:endParaRPr lang="en-US" sz="1800" b="1">
              <a:solidFill>
                <a:schemeClr val="bg1">
                  <a:lumMod val="65000"/>
                </a:schemeClr>
              </a:solidFill>
            </a:endParaRPr>
          </a:p>
        </p:txBody>
      </p:sp>
      <p:pic>
        <p:nvPicPr>
          <p:cNvPr id="35" name="Picture 34">
            <a:extLst>
              <a:ext uri="{FF2B5EF4-FFF2-40B4-BE49-F238E27FC236}">
                <a16:creationId xmlns:a16="http://schemas.microsoft.com/office/drawing/2014/main" id="{22A72478-BED1-CD0F-3379-7F123F70ADB8}"/>
              </a:ext>
            </a:extLst>
          </p:cNvPr>
          <p:cNvPicPr>
            <a:picLocks noChangeAspect="1"/>
          </p:cNvPicPr>
          <p:nvPr/>
        </p:nvPicPr>
        <p:blipFill>
          <a:blip r:embed="rId5"/>
          <a:stretch>
            <a:fillRect/>
          </a:stretch>
        </p:blipFill>
        <p:spPr>
          <a:xfrm>
            <a:off x="4128891" y="4655519"/>
            <a:ext cx="3568700" cy="1536700"/>
          </a:xfrm>
          <a:prstGeom prst="rect">
            <a:avLst/>
          </a:prstGeom>
        </p:spPr>
      </p:pic>
      <p:sp>
        <p:nvSpPr>
          <p:cNvPr id="40" name="Rectangle 39">
            <a:extLst>
              <a:ext uri="{FF2B5EF4-FFF2-40B4-BE49-F238E27FC236}">
                <a16:creationId xmlns:a16="http://schemas.microsoft.com/office/drawing/2014/main" id="{19988745-3408-9545-18C9-493F3E9F20E0}"/>
              </a:ext>
            </a:extLst>
          </p:cNvPr>
          <p:cNvSpPr/>
          <p:nvPr/>
        </p:nvSpPr>
        <p:spPr>
          <a:xfrm>
            <a:off x="8977243" y="1812082"/>
            <a:ext cx="2370559" cy="230912"/>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Calendar Table</a:t>
            </a:r>
          </a:p>
        </p:txBody>
      </p:sp>
      <p:sp>
        <p:nvSpPr>
          <p:cNvPr id="41" name="TextBox 40">
            <a:extLst>
              <a:ext uri="{FF2B5EF4-FFF2-40B4-BE49-F238E27FC236}">
                <a16:creationId xmlns:a16="http://schemas.microsoft.com/office/drawing/2014/main" id="{120D9322-0240-6899-0C00-D10AE2D38910}"/>
              </a:ext>
            </a:extLst>
          </p:cNvPr>
          <p:cNvSpPr txBox="1"/>
          <p:nvPr/>
        </p:nvSpPr>
        <p:spPr>
          <a:xfrm>
            <a:off x="8872555" y="2180260"/>
            <a:ext cx="2567565" cy="1785104"/>
          </a:xfrm>
          <a:prstGeom prst="rect">
            <a:avLst/>
          </a:prstGeom>
          <a:noFill/>
        </p:spPr>
        <p:txBody>
          <a:bodyPr wrap="square">
            <a:spAutoFit/>
          </a:bodyPr>
          <a:lstStyle/>
          <a:p>
            <a:pPr algn="ctr"/>
            <a:r>
              <a:rPr lang="en-US" sz="1100">
                <a:latin typeface="Malgun Gothic" panose="020B0503020000020004" pitchFamily="34" charset="-127"/>
                <a:ea typeface="Malgun Gothic" panose="020B0503020000020004" pitchFamily="34" charset="-127"/>
              </a:rPr>
              <a:t>Label Encoder assigns a unique integer to each unique value in a categorical feature</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Event Types and Event Names in each column coded to a unique value</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Merged Sales Data with Calendar’s</a:t>
            </a:r>
          </a:p>
          <a:p>
            <a:pPr algn="ctr"/>
            <a:endParaRPr lang="en-US" sz="1100">
              <a:latin typeface="Malgun Gothic" panose="020B0503020000020004" pitchFamily="34" charset="-127"/>
              <a:ea typeface="Malgun Gothic" panose="020B0503020000020004" pitchFamily="34" charset="-127"/>
            </a:endParaRPr>
          </a:p>
        </p:txBody>
      </p:sp>
      <p:sp>
        <p:nvSpPr>
          <p:cNvPr id="42" name="Triangle 41">
            <a:extLst>
              <a:ext uri="{FF2B5EF4-FFF2-40B4-BE49-F238E27FC236}">
                <a16:creationId xmlns:a16="http://schemas.microsoft.com/office/drawing/2014/main" id="{1AAA72AD-9599-91E0-F31C-7C6126FF365E}"/>
              </a:ext>
            </a:extLst>
          </p:cNvPr>
          <p:cNvSpPr/>
          <p:nvPr/>
        </p:nvSpPr>
        <p:spPr>
          <a:xfrm rot="16200000">
            <a:off x="11074028" y="1812082"/>
            <a:ext cx="372533" cy="230912"/>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0E74DA1-DA10-55A1-24E4-A1075BAA3983}"/>
              </a:ext>
            </a:extLst>
          </p:cNvPr>
          <p:cNvSpPr txBox="1"/>
          <p:nvPr/>
        </p:nvSpPr>
        <p:spPr>
          <a:xfrm>
            <a:off x="8448336" y="3936101"/>
            <a:ext cx="3676173" cy="369332"/>
          </a:xfrm>
          <a:prstGeom prst="rect">
            <a:avLst/>
          </a:prstGeom>
          <a:noFill/>
        </p:spPr>
        <p:txBody>
          <a:bodyPr wrap="square">
            <a:spAutoFit/>
          </a:bodyPr>
          <a:lstStyle/>
          <a:p>
            <a:r>
              <a:rPr lang="en-US" sz="1800" b="1" i="0">
                <a:solidFill>
                  <a:schemeClr val="bg1">
                    <a:lumMod val="65000"/>
                  </a:schemeClr>
                </a:solidFill>
                <a:effectLst/>
                <a:latin typeface="Courier New" panose="02070309020205020404" pitchFamily="49" charset="0"/>
              </a:rPr>
              <a:t>[5 rows x 27448 columns]</a:t>
            </a:r>
            <a:endParaRPr lang="en-US" sz="1800" b="1">
              <a:solidFill>
                <a:schemeClr val="bg1">
                  <a:lumMod val="65000"/>
                </a:schemeClr>
              </a:solidFill>
            </a:endParaRPr>
          </a:p>
        </p:txBody>
      </p:sp>
      <p:pic>
        <p:nvPicPr>
          <p:cNvPr id="44" name="Picture 43">
            <a:extLst>
              <a:ext uri="{FF2B5EF4-FFF2-40B4-BE49-F238E27FC236}">
                <a16:creationId xmlns:a16="http://schemas.microsoft.com/office/drawing/2014/main" id="{BD0D8757-4C1F-12C3-BF31-DAF85C25A5CE}"/>
              </a:ext>
            </a:extLst>
          </p:cNvPr>
          <p:cNvPicPr>
            <a:picLocks noChangeAspect="1"/>
          </p:cNvPicPr>
          <p:nvPr/>
        </p:nvPicPr>
        <p:blipFill>
          <a:blip r:embed="rId6"/>
          <a:stretch>
            <a:fillRect/>
          </a:stretch>
        </p:blipFill>
        <p:spPr>
          <a:xfrm>
            <a:off x="8318818" y="4890677"/>
            <a:ext cx="3510861" cy="1066383"/>
          </a:xfrm>
          <a:prstGeom prst="rect">
            <a:avLst/>
          </a:prstGeom>
        </p:spPr>
      </p:pic>
      <p:sp>
        <p:nvSpPr>
          <p:cNvPr id="45" name="Isosceles Triangle 126">
            <a:extLst>
              <a:ext uri="{FF2B5EF4-FFF2-40B4-BE49-F238E27FC236}">
                <a16:creationId xmlns:a16="http://schemas.microsoft.com/office/drawing/2014/main" id="{151262E4-03EB-53D5-E8D0-5B16D4F50290}"/>
              </a:ext>
            </a:extLst>
          </p:cNvPr>
          <p:cNvSpPr/>
          <p:nvPr/>
        </p:nvSpPr>
        <p:spPr>
          <a:xfrm rot="5400000">
            <a:off x="6047596" y="3720538"/>
            <a:ext cx="4218894" cy="45719"/>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6" name="Isosceles Triangle 126">
            <a:extLst>
              <a:ext uri="{FF2B5EF4-FFF2-40B4-BE49-F238E27FC236}">
                <a16:creationId xmlns:a16="http://schemas.microsoft.com/office/drawing/2014/main" id="{265E969D-0569-0ACC-4F3F-56FA1021CD06}"/>
              </a:ext>
            </a:extLst>
          </p:cNvPr>
          <p:cNvSpPr/>
          <p:nvPr/>
        </p:nvSpPr>
        <p:spPr>
          <a:xfrm rot="5400000">
            <a:off x="1831573" y="3751837"/>
            <a:ext cx="4218894" cy="45719"/>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6278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chine Learning In Retail: Applications, Benefits, Use">
            <a:extLst>
              <a:ext uri="{FF2B5EF4-FFF2-40B4-BE49-F238E27FC236}">
                <a16:creationId xmlns:a16="http://schemas.microsoft.com/office/drawing/2014/main" id="{EBA5C105-BD84-5B7E-4A1F-AC9960B925A7}"/>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0" y="13758"/>
            <a:ext cx="12192000" cy="5418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pPr>
              <a:spcAft>
                <a:spcPts val="600"/>
              </a:spcAft>
            </a:pPr>
            <a:r>
              <a:rPr lang="en-US" sz="1400">
                <a:solidFill>
                  <a:schemeClr val="bg1"/>
                </a:solidFill>
                <a:latin typeface="Malgun Gothic" panose="020B0503020000020004" pitchFamily="34" charset="-127"/>
                <a:ea typeface="Malgun Gothic" panose="020B0503020000020004" pitchFamily="34" charset="-127"/>
              </a:rPr>
              <a:t>1</a:t>
            </a:r>
          </a:p>
        </p:txBody>
      </p:sp>
      <p:sp>
        <p:nvSpPr>
          <p:cNvPr id="6" name="TextBox 5">
            <a:extLst>
              <a:ext uri="{FF2B5EF4-FFF2-40B4-BE49-F238E27FC236}">
                <a16:creationId xmlns:a16="http://schemas.microsoft.com/office/drawing/2014/main" id="{69AB79AD-6AB3-F955-04C1-7B54D298A6A2}"/>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AGENDA</a:t>
            </a:r>
          </a:p>
        </p:txBody>
      </p:sp>
      <p:pic>
        <p:nvPicPr>
          <p:cNvPr id="7" name="Picture 2" descr="Introduction Line Icon 14640986 Vector Art at Vecteezy">
            <a:extLst>
              <a:ext uri="{FF2B5EF4-FFF2-40B4-BE49-F238E27FC236}">
                <a16:creationId xmlns:a16="http://schemas.microsoft.com/office/drawing/2014/main" id="{57079569-0BB2-DE76-CEB1-1C1E53B2C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879" y="1396188"/>
            <a:ext cx="295003" cy="27669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5;p2">
            <a:extLst>
              <a:ext uri="{FF2B5EF4-FFF2-40B4-BE49-F238E27FC236}">
                <a16:creationId xmlns:a16="http://schemas.microsoft.com/office/drawing/2014/main" id="{48C2F6D6-029E-C244-ABC5-1C2C8BC0C130}"/>
              </a:ext>
            </a:extLst>
          </p:cNvPr>
          <p:cNvSpPr txBox="1"/>
          <p:nvPr/>
        </p:nvSpPr>
        <p:spPr>
          <a:xfrm>
            <a:off x="1412112" y="1351516"/>
            <a:ext cx="4245923" cy="33851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b="1">
                <a:solidFill>
                  <a:schemeClr val="bg1">
                    <a:lumMod val="50000"/>
                  </a:schemeClr>
                </a:solidFill>
                <a:latin typeface="Malgun Gothic"/>
                <a:ea typeface="Malgun Gothic"/>
                <a:cs typeface="Malgun Gothic"/>
                <a:sym typeface="Malgun Gothic"/>
              </a:rPr>
              <a:t>Introduction</a:t>
            </a:r>
            <a:endParaRPr lang="en-US" sz="1050" b="1">
              <a:solidFill>
                <a:schemeClr val="bg1">
                  <a:lumMod val="50000"/>
                </a:schemeClr>
              </a:solidFill>
              <a:latin typeface="Malgun Gothic"/>
              <a:ea typeface="Malgun Gothic"/>
              <a:cs typeface="Malgun Gothic"/>
              <a:sym typeface="Malgun Gothic"/>
            </a:endParaRPr>
          </a:p>
        </p:txBody>
      </p:sp>
      <p:pic>
        <p:nvPicPr>
          <p:cNvPr id="9" name="Google Shape;129;p2" descr="Data Model Icons - Download Free Vector Icons | Noun Project">
            <a:extLst>
              <a:ext uri="{FF2B5EF4-FFF2-40B4-BE49-F238E27FC236}">
                <a16:creationId xmlns:a16="http://schemas.microsoft.com/office/drawing/2014/main" id="{3D294940-3274-3408-1A3B-515FCEF2F36B}"/>
              </a:ext>
            </a:extLst>
          </p:cNvPr>
          <p:cNvPicPr preferRelativeResize="0"/>
          <p:nvPr/>
        </p:nvPicPr>
        <p:blipFill rotWithShape="1">
          <a:blip r:embed="rId4">
            <a:alphaModFix/>
          </a:blip>
          <a:srcRect/>
          <a:stretch/>
        </p:blipFill>
        <p:spPr>
          <a:xfrm>
            <a:off x="946627" y="2331254"/>
            <a:ext cx="307463" cy="387258"/>
          </a:xfrm>
          <a:prstGeom prst="rect">
            <a:avLst/>
          </a:prstGeom>
          <a:noFill/>
          <a:ln>
            <a:noFill/>
          </a:ln>
        </p:spPr>
      </p:pic>
      <p:sp>
        <p:nvSpPr>
          <p:cNvPr id="10" name="Google Shape;115;p2">
            <a:extLst>
              <a:ext uri="{FF2B5EF4-FFF2-40B4-BE49-F238E27FC236}">
                <a16:creationId xmlns:a16="http://schemas.microsoft.com/office/drawing/2014/main" id="{9E9228A0-5B79-E73E-506C-35FB25503277}"/>
              </a:ext>
            </a:extLst>
          </p:cNvPr>
          <p:cNvSpPr txBox="1"/>
          <p:nvPr/>
        </p:nvSpPr>
        <p:spPr>
          <a:xfrm>
            <a:off x="1412113" y="2342997"/>
            <a:ext cx="4245923" cy="33851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b="1">
                <a:solidFill>
                  <a:schemeClr val="bg1">
                    <a:lumMod val="50000"/>
                  </a:schemeClr>
                </a:solidFill>
                <a:latin typeface="Malgun Gothic"/>
                <a:ea typeface="Malgun Gothic"/>
                <a:cs typeface="Malgun Gothic"/>
                <a:sym typeface="Malgun Gothic"/>
              </a:rPr>
              <a:t>Data Set for the Final Project</a:t>
            </a:r>
            <a:endParaRPr lang="en-US" sz="1050" b="1">
              <a:solidFill>
                <a:schemeClr val="bg1">
                  <a:lumMod val="50000"/>
                </a:schemeClr>
              </a:solidFill>
              <a:latin typeface="Malgun Gothic"/>
              <a:ea typeface="Malgun Gothic"/>
              <a:cs typeface="Malgun Gothic"/>
              <a:sym typeface="Malgun Gothic"/>
            </a:endParaRPr>
          </a:p>
        </p:txBody>
      </p:sp>
      <p:sp>
        <p:nvSpPr>
          <p:cNvPr id="16" name="TextBox 15">
            <a:extLst>
              <a:ext uri="{FF2B5EF4-FFF2-40B4-BE49-F238E27FC236}">
                <a16:creationId xmlns:a16="http://schemas.microsoft.com/office/drawing/2014/main" id="{C883D09D-2011-308A-05C4-C7EA0EC25EE8}"/>
              </a:ext>
            </a:extLst>
          </p:cNvPr>
          <p:cNvSpPr txBox="1"/>
          <p:nvPr/>
        </p:nvSpPr>
        <p:spPr>
          <a:xfrm>
            <a:off x="788604" y="2697889"/>
            <a:ext cx="4711409" cy="738664"/>
          </a:xfrm>
          <a:prstGeom prst="rect">
            <a:avLst/>
          </a:prstGeom>
          <a:noFill/>
        </p:spPr>
        <p:txBody>
          <a:bodyPr wrap="square">
            <a:spAutoFit/>
          </a:bodyPr>
          <a:lstStyle/>
          <a:p>
            <a:pPr marL="628650" lvl="1" indent="-171450">
              <a:buFont typeface="Courier New" panose="02070309020205020404" pitchFamily="49" charset="0"/>
              <a:buChar char="o"/>
            </a:pPr>
            <a:r>
              <a:rPr lang="en-US" sz="1200">
                <a:solidFill>
                  <a:schemeClr val="tx1">
                    <a:lumMod val="65000"/>
                    <a:lumOff val="35000"/>
                  </a:schemeClr>
                </a:solidFill>
                <a:latin typeface="Malgun Gothic" panose="020B0503020000020004" pitchFamily="34" charset="-127"/>
                <a:ea typeface="Malgun Gothic" panose="020B0503020000020004" pitchFamily="34" charset="-127"/>
              </a:rPr>
              <a:t>Why this Dataset</a:t>
            </a:r>
          </a:p>
          <a:p>
            <a:pPr marL="628650" lvl="1" indent="-171450">
              <a:buFont typeface="Courier New" panose="02070309020205020404" pitchFamily="49" charset="0"/>
              <a:buChar char="o"/>
            </a:pPr>
            <a:endParaRPr lang="en-US" sz="300">
              <a:solidFill>
                <a:schemeClr val="tx1">
                  <a:lumMod val="65000"/>
                  <a:lumOff val="35000"/>
                </a:schemeClr>
              </a:solidFill>
              <a:latin typeface="Malgun Gothic" panose="020B0503020000020004" pitchFamily="34" charset="-127"/>
              <a:ea typeface="Malgun Gothic" panose="020B0503020000020004" pitchFamily="34" charset="-127"/>
            </a:endParaRPr>
          </a:p>
          <a:p>
            <a:pPr marL="628650" lvl="1" indent="-171450">
              <a:buFont typeface="Courier New" panose="02070309020205020404" pitchFamily="49" charset="0"/>
              <a:buChar char="o"/>
            </a:pPr>
            <a:r>
              <a:rPr lang="en-US" sz="1200">
                <a:solidFill>
                  <a:schemeClr val="tx1">
                    <a:lumMod val="65000"/>
                    <a:lumOff val="35000"/>
                  </a:schemeClr>
                </a:solidFill>
                <a:latin typeface="Malgun Gothic" panose="020B0503020000020004" pitchFamily="34" charset="-127"/>
                <a:ea typeface="Malgun Gothic" panose="020B0503020000020004" pitchFamily="34" charset="-127"/>
              </a:rPr>
              <a:t>Dataset Properties</a:t>
            </a:r>
          </a:p>
          <a:p>
            <a:pPr marL="628650" lvl="1" indent="-171450">
              <a:buFont typeface="Courier New" panose="02070309020205020404" pitchFamily="49" charset="0"/>
              <a:buChar char="o"/>
            </a:pPr>
            <a:endParaRPr lang="en-US" sz="300">
              <a:solidFill>
                <a:schemeClr val="tx1">
                  <a:lumMod val="65000"/>
                  <a:lumOff val="35000"/>
                </a:schemeClr>
              </a:solidFill>
              <a:latin typeface="Malgun Gothic" panose="020B0503020000020004" pitchFamily="34" charset="-127"/>
              <a:ea typeface="Malgun Gothic" panose="020B0503020000020004" pitchFamily="34" charset="-127"/>
            </a:endParaRPr>
          </a:p>
          <a:p>
            <a:pPr marL="628650" lvl="1" indent="-171450">
              <a:buFont typeface="Courier New" panose="02070309020205020404" pitchFamily="49" charset="0"/>
              <a:buChar char="o"/>
            </a:pPr>
            <a:r>
              <a:rPr lang="en-US" sz="1200">
                <a:solidFill>
                  <a:schemeClr val="tx1">
                    <a:lumMod val="65000"/>
                    <a:lumOff val="35000"/>
                  </a:schemeClr>
                </a:solidFill>
                <a:latin typeface="Malgun Gothic" panose="020B0503020000020004" pitchFamily="34" charset="-127"/>
                <a:ea typeface="Malgun Gothic" panose="020B0503020000020004" pitchFamily="34" charset="-127"/>
              </a:rPr>
              <a:t>Problem Identification</a:t>
            </a:r>
          </a:p>
        </p:txBody>
      </p:sp>
      <p:pic>
        <p:nvPicPr>
          <p:cNvPr id="17" name="Google Shape;122;p2" descr="Exploratory Analysis Icons - Download Free Vector Icons | Noun Project">
            <a:extLst>
              <a:ext uri="{FF2B5EF4-FFF2-40B4-BE49-F238E27FC236}">
                <a16:creationId xmlns:a16="http://schemas.microsoft.com/office/drawing/2014/main" id="{412D663B-8062-7F67-5E1A-3E6674E32D5E}"/>
              </a:ext>
            </a:extLst>
          </p:cNvPr>
          <p:cNvPicPr preferRelativeResize="0"/>
          <p:nvPr/>
        </p:nvPicPr>
        <p:blipFill rotWithShape="1">
          <a:blip r:embed="rId5">
            <a:alphaModFix/>
          </a:blip>
          <a:srcRect/>
          <a:stretch/>
        </p:blipFill>
        <p:spPr>
          <a:xfrm>
            <a:off x="942878" y="3926825"/>
            <a:ext cx="295003" cy="387258"/>
          </a:xfrm>
          <a:prstGeom prst="rect">
            <a:avLst/>
          </a:prstGeom>
          <a:noFill/>
          <a:ln>
            <a:noFill/>
          </a:ln>
        </p:spPr>
      </p:pic>
      <p:sp>
        <p:nvSpPr>
          <p:cNvPr id="18" name="Google Shape;115;p2">
            <a:extLst>
              <a:ext uri="{FF2B5EF4-FFF2-40B4-BE49-F238E27FC236}">
                <a16:creationId xmlns:a16="http://schemas.microsoft.com/office/drawing/2014/main" id="{E0483E17-576C-9E8D-C390-B9D99085EAEB}"/>
              </a:ext>
            </a:extLst>
          </p:cNvPr>
          <p:cNvSpPr txBox="1"/>
          <p:nvPr/>
        </p:nvSpPr>
        <p:spPr>
          <a:xfrm>
            <a:off x="1412113" y="3951197"/>
            <a:ext cx="3917960" cy="33851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b="1">
                <a:solidFill>
                  <a:schemeClr val="bg1">
                    <a:lumMod val="50000"/>
                  </a:schemeClr>
                </a:solidFill>
                <a:latin typeface="Malgun Gothic"/>
                <a:ea typeface="Malgun Gothic"/>
                <a:cs typeface="Malgun Gothic"/>
                <a:sym typeface="Malgun Gothic"/>
              </a:rPr>
              <a:t>ML- Project Map</a:t>
            </a:r>
            <a:endParaRPr lang="en-US" sz="1050" b="1">
              <a:solidFill>
                <a:schemeClr val="bg1">
                  <a:lumMod val="50000"/>
                </a:schemeClr>
              </a:solidFill>
              <a:latin typeface="Malgun Gothic"/>
              <a:ea typeface="Malgun Gothic"/>
              <a:cs typeface="Malgun Gothic"/>
              <a:sym typeface="Malgun Gothic"/>
            </a:endParaRPr>
          </a:p>
        </p:txBody>
      </p:sp>
      <p:sp>
        <p:nvSpPr>
          <p:cNvPr id="19" name="TextBox 18">
            <a:extLst>
              <a:ext uri="{FF2B5EF4-FFF2-40B4-BE49-F238E27FC236}">
                <a16:creationId xmlns:a16="http://schemas.microsoft.com/office/drawing/2014/main" id="{640259AA-45FC-A258-12B8-A2548C995BE7}"/>
              </a:ext>
            </a:extLst>
          </p:cNvPr>
          <p:cNvSpPr txBox="1"/>
          <p:nvPr/>
        </p:nvSpPr>
        <p:spPr>
          <a:xfrm>
            <a:off x="857922" y="4425135"/>
            <a:ext cx="4572774" cy="1200329"/>
          </a:xfrm>
          <a:prstGeom prst="rect">
            <a:avLst/>
          </a:prstGeom>
          <a:noFill/>
        </p:spPr>
        <p:txBody>
          <a:bodyPr wrap="square">
            <a:spAutoFit/>
          </a:bodyPr>
          <a:lstStyle/>
          <a:p>
            <a:pPr marL="628650" lvl="1" indent="-171450">
              <a:buFont typeface="Courier New" panose="02070309020205020404" pitchFamily="49" charset="0"/>
              <a:buChar char="o"/>
            </a:pPr>
            <a:r>
              <a:rPr lang="en-US" sz="1200">
                <a:solidFill>
                  <a:schemeClr val="tx1">
                    <a:lumMod val="65000"/>
                    <a:lumOff val="35000"/>
                  </a:schemeClr>
                </a:solidFill>
                <a:latin typeface="Malgun Gothic" panose="020B0503020000020004" pitchFamily="34" charset="-127"/>
                <a:ea typeface="Malgun Gothic" panose="020B0503020000020004" pitchFamily="34" charset="-127"/>
              </a:rPr>
              <a:t>EDA</a:t>
            </a:r>
          </a:p>
          <a:p>
            <a:pPr marL="628650" lvl="1" indent="-171450">
              <a:buFont typeface="Courier New" panose="02070309020205020404" pitchFamily="49" charset="0"/>
              <a:buChar char="o"/>
            </a:pPr>
            <a:r>
              <a:rPr lang="en-US" sz="1200">
                <a:solidFill>
                  <a:schemeClr val="tx1">
                    <a:lumMod val="65000"/>
                    <a:lumOff val="35000"/>
                  </a:schemeClr>
                </a:solidFill>
                <a:latin typeface="Malgun Gothic" panose="020B0503020000020004" pitchFamily="34" charset="-127"/>
                <a:ea typeface="Malgun Gothic" panose="020B0503020000020004" pitchFamily="34" charset="-127"/>
              </a:rPr>
              <a:t>Data Modification</a:t>
            </a:r>
          </a:p>
          <a:p>
            <a:pPr marL="628650" lvl="1" indent="-171450">
              <a:buFont typeface="Courier New" panose="02070309020205020404" pitchFamily="49" charset="0"/>
              <a:buChar char="o"/>
            </a:pPr>
            <a:r>
              <a:rPr lang="en-US" sz="1200">
                <a:solidFill>
                  <a:schemeClr val="tx1">
                    <a:lumMod val="65000"/>
                    <a:lumOff val="35000"/>
                  </a:schemeClr>
                </a:solidFill>
                <a:latin typeface="Malgun Gothic" panose="020B0503020000020004" pitchFamily="34" charset="-127"/>
                <a:ea typeface="Malgun Gothic" panose="020B0503020000020004" pitchFamily="34" charset="-127"/>
              </a:rPr>
              <a:t>Modeling</a:t>
            </a:r>
          </a:p>
          <a:p>
            <a:pPr marL="628650" lvl="1" indent="-171450">
              <a:buFont typeface="Courier New" panose="02070309020205020404" pitchFamily="49" charset="0"/>
              <a:buChar char="o"/>
            </a:pPr>
            <a:r>
              <a:rPr lang="en-US" sz="1200">
                <a:solidFill>
                  <a:schemeClr val="tx1">
                    <a:lumMod val="65000"/>
                    <a:lumOff val="35000"/>
                  </a:schemeClr>
                </a:solidFill>
                <a:latin typeface="Malgun Gothic" panose="020B0503020000020004" pitchFamily="34" charset="-127"/>
                <a:ea typeface="Malgun Gothic" panose="020B0503020000020004" pitchFamily="34" charset="-127"/>
              </a:rPr>
              <a:t>Evaluation Criteria</a:t>
            </a:r>
          </a:p>
          <a:p>
            <a:pPr marL="628650" lvl="1" indent="-171450">
              <a:buFont typeface="Courier New" panose="02070309020205020404" pitchFamily="49" charset="0"/>
              <a:buChar char="o"/>
            </a:pPr>
            <a:endParaRPr lang="en-US" sz="1200">
              <a:solidFill>
                <a:schemeClr val="tx1">
                  <a:lumMod val="65000"/>
                  <a:lumOff val="35000"/>
                </a:schemeClr>
              </a:solidFill>
              <a:latin typeface="Malgun Gothic" panose="020B0503020000020004" pitchFamily="34" charset="-127"/>
              <a:ea typeface="Malgun Gothic" panose="020B0503020000020004" pitchFamily="34" charset="-127"/>
            </a:endParaRPr>
          </a:p>
          <a:p>
            <a:pPr marL="628650" lvl="1" indent="-171450">
              <a:buFont typeface="Courier New" panose="02070309020205020404" pitchFamily="49" charset="0"/>
              <a:buChar char="o"/>
            </a:pPr>
            <a:endParaRPr lang="en-US" sz="1200"/>
          </a:p>
        </p:txBody>
      </p:sp>
      <p:pic>
        <p:nvPicPr>
          <p:cNvPr id="20" name="Picture 6" descr="Insight Icon Images – Browse 26,281 Stock Photos, Vectors, and Video |  Adobe Stock">
            <a:extLst>
              <a:ext uri="{FF2B5EF4-FFF2-40B4-BE49-F238E27FC236}">
                <a16:creationId xmlns:a16="http://schemas.microsoft.com/office/drawing/2014/main" id="{A6FF22E1-9006-1324-B057-DE527CEE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1158" y="5785796"/>
            <a:ext cx="461147" cy="461147"/>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115;p2">
            <a:extLst>
              <a:ext uri="{FF2B5EF4-FFF2-40B4-BE49-F238E27FC236}">
                <a16:creationId xmlns:a16="http://schemas.microsoft.com/office/drawing/2014/main" id="{228614C7-B42B-1460-923D-6F7E5962C815}"/>
              </a:ext>
            </a:extLst>
          </p:cNvPr>
          <p:cNvSpPr txBox="1"/>
          <p:nvPr/>
        </p:nvSpPr>
        <p:spPr>
          <a:xfrm>
            <a:off x="7946077" y="5930205"/>
            <a:ext cx="4245923"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bg1">
                    <a:lumMod val="50000"/>
                  </a:schemeClr>
                </a:solidFill>
                <a:latin typeface="Malgun Gothic"/>
                <a:ea typeface="Malgun Gothic"/>
                <a:cs typeface="Malgun Gothic"/>
                <a:sym typeface="Malgun Gothic"/>
              </a:rPr>
              <a:t>Business Insights &amp; Way Forward</a:t>
            </a:r>
            <a:endParaRPr lang="en-US" sz="1050" b="1">
              <a:solidFill>
                <a:schemeClr val="bg1">
                  <a:lumMod val="50000"/>
                </a:schemeClr>
              </a:solidFill>
              <a:latin typeface="Malgun Gothic"/>
              <a:ea typeface="Malgun Gothic"/>
              <a:cs typeface="Malgun Gothic"/>
              <a:sym typeface="Malgun Gothic"/>
            </a:endParaRPr>
          </a:p>
        </p:txBody>
      </p:sp>
    </p:spTree>
    <p:extLst>
      <p:ext uri="{BB962C8B-B14F-4D97-AF65-F5344CB8AC3E}">
        <p14:creationId xmlns:p14="http://schemas.microsoft.com/office/powerpoint/2010/main" val="141715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CA2D42BF-4982-455A-585D-276EE13A9133}"/>
              </a:ext>
            </a:extLst>
          </p:cNvPr>
          <p:cNvSpPr>
            <a:spLocks/>
          </p:cNvSpPr>
          <p:nvPr/>
        </p:nvSpPr>
        <p:spPr>
          <a:xfrm>
            <a:off x="951442" y="2292347"/>
            <a:ext cx="0" cy="292608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Google Shape;107;p2">
            <a:extLst>
              <a:ext uri="{FF2B5EF4-FFF2-40B4-BE49-F238E27FC236}">
                <a16:creationId xmlns:a16="http://schemas.microsoft.com/office/drawing/2014/main" id="{907E1F02-E4C2-50F7-2BE1-690A5E4CC3AC}"/>
              </a:ext>
            </a:extLst>
          </p:cNvPr>
          <p:cNvSpPr txBox="1"/>
          <p:nvPr/>
        </p:nvSpPr>
        <p:spPr>
          <a:xfrm>
            <a:off x="508680" y="665781"/>
            <a:ext cx="10660373"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sym typeface="Malgun Gothic"/>
              </a:rPr>
              <a:t>Data preprocessing enhances the quality and reliability of the data, paving the way for more accurate and meaningful insights</a:t>
            </a:r>
            <a:endParaRPr lang="en-US" sz="1600"/>
          </a:p>
        </p:txBody>
      </p:sp>
      <p:pic>
        <p:nvPicPr>
          <p:cNvPr id="2" name="Picture 1" descr="Walmart Spark Logo PNG Vector (AI) Free Download">
            <a:extLst>
              <a:ext uri="{FF2B5EF4-FFF2-40B4-BE49-F238E27FC236}">
                <a16:creationId xmlns:a16="http://schemas.microsoft.com/office/drawing/2014/main" id="{7F8A4D51-885E-F0AB-D70A-AB418A9CC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CE9611B-CDA4-6FCF-831B-CABD11E85847}"/>
              </a:ext>
            </a:extLst>
          </p:cNvPr>
          <p:cNvSpPr/>
          <p:nvPr/>
        </p:nvSpPr>
        <p:spPr>
          <a:xfrm>
            <a:off x="1371782" y="1834458"/>
            <a:ext cx="2370559" cy="230912"/>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Modify Sell Price Data</a:t>
            </a:r>
          </a:p>
        </p:txBody>
      </p:sp>
      <p:sp>
        <p:nvSpPr>
          <p:cNvPr id="14" name="Triangle 13">
            <a:extLst>
              <a:ext uri="{FF2B5EF4-FFF2-40B4-BE49-F238E27FC236}">
                <a16:creationId xmlns:a16="http://schemas.microsoft.com/office/drawing/2014/main" id="{93B46246-A22E-1009-3C29-BCD81AABE0B4}"/>
              </a:ext>
            </a:extLst>
          </p:cNvPr>
          <p:cNvSpPr/>
          <p:nvPr/>
        </p:nvSpPr>
        <p:spPr>
          <a:xfrm rot="16200000">
            <a:off x="3468567" y="1834458"/>
            <a:ext cx="372533" cy="230912"/>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4AAA231A-3B1D-0F4B-70D5-DC2A7FEC03AA}"/>
              </a:ext>
            </a:extLst>
          </p:cNvPr>
          <p:cNvSpPr/>
          <p:nvPr/>
        </p:nvSpPr>
        <p:spPr>
          <a:xfrm rot="16200000">
            <a:off x="6971514" y="1821766"/>
            <a:ext cx="372533" cy="230912"/>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06;p2">
            <a:extLst>
              <a:ext uri="{FF2B5EF4-FFF2-40B4-BE49-F238E27FC236}">
                <a16:creationId xmlns:a16="http://schemas.microsoft.com/office/drawing/2014/main" id="{C7AE6C9D-64B9-C3F6-0BE3-DDADA024A6B7}"/>
              </a:ext>
            </a:extLst>
          </p:cNvPr>
          <p:cNvSpPr txBox="1"/>
          <p:nvPr/>
        </p:nvSpPr>
        <p:spPr>
          <a:xfrm>
            <a:off x="451158" y="176629"/>
            <a:ext cx="9731419"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3B2726"/>
                </a:solidFill>
                <a:latin typeface="Malgun Gothic"/>
                <a:ea typeface="Malgun Gothic"/>
                <a:cs typeface="Malgun Gothic"/>
                <a:sym typeface="Malgun Gothic"/>
              </a:rPr>
              <a:t>Data Preprocessing &amp; Feature Engineering</a:t>
            </a:r>
            <a:endParaRPr sz="3200">
              <a:solidFill>
                <a:srgbClr val="3B2726"/>
              </a:solidFill>
              <a:latin typeface="Malgun Gothic"/>
              <a:ea typeface="Malgun Gothic"/>
              <a:cs typeface="Malgun Gothic"/>
              <a:sym typeface="Malgun Gothic"/>
            </a:endParaRPr>
          </a:p>
        </p:txBody>
      </p:sp>
      <p:sp>
        <p:nvSpPr>
          <p:cNvPr id="4" name="Isosceles Triangle 126">
            <a:extLst>
              <a:ext uri="{FF2B5EF4-FFF2-40B4-BE49-F238E27FC236}">
                <a16:creationId xmlns:a16="http://schemas.microsoft.com/office/drawing/2014/main" id="{B8C38D06-A06F-1990-C200-42E4454021EF}"/>
              </a:ext>
            </a:extLst>
          </p:cNvPr>
          <p:cNvSpPr/>
          <p:nvPr/>
        </p:nvSpPr>
        <p:spPr>
          <a:xfrm rot="5400000" flipV="1">
            <a:off x="2981892" y="3732528"/>
            <a:ext cx="4218894" cy="45719"/>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BFA3DC-B1FD-C779-4DA6-6EF606FCFA8C}"/>
              </a:ext>
            </a:extLst>
          </p:cNvPr>
          <p:cNvPicPr>
            <a:picLocks noChangeAspect="1"/>
          </p:cNvPicPr>
          <p:nvPr/>
        </p:nvPicPr>
        <p:blipFill>
          <a:blip r:embed="rId4"/>
          <a:stretch>
            <a:fillRect/>
          </a:stretch>
        </p:blipFill>
        <p:spPr>
          <a:xfrm>
            <a:off x="951440" y="3140383"/>
            <a:ext cx="3480663" cy="1870945"/>
          </a:xfrm>
          <a:prstGeom prst="rect">
            <a:avLst/>
          </a:prstGeom>
        </p:spPr>
      </p:pic>
      <p:sp>
        <p:nvSpPr>
          <p:cNvPr id="10" name="TextBox 9">
            <a:extLst>
              <a:ext uri="{FF2B5EF4-FFF2-40B4-BE49-F238E27FC236}">
                <a16:creationId xmlns:a16="http://schemas.microsoft.com/office/drawing/2014/main" id="{2B89BE35-DA82-2BCD-22CB-A1EDF296A055}"/>
              </a:ext>
            </a:extLst>
          </p:cNvPr>
          <p:cNvSpPr txBox="1"/>
          <p:nvPr/>
        </p:nvSpPr>
        <p:spPr>
          <a:xfrm>
            <a:off x="1009356" y="2273959"/>
            <a:ext cx="3387012" cy="769441"/>
          </a:xfrm>
          <a:prstGeom prst="rect">
            <a:avLst/>
          </a:prstGeom>
          <a:noFill/>
        </p:spPr>
        <p:txBody>
          <a:bodyPr wrap="square">
            <a:spAutoFit/>
          </a:bodyPr>
          <a:lstStyle/>
          <a:p>
            <a:pPr algn="ctr"/>
            <a:r>
              <a:rPr lang="en-US" sz="1100">
                <a:latin typeface="Malgun Gothic" panose="020B0503020000020004" pitchFamily="34" charset="-127"/>
                <a:ea typeface="Malgun Gothic" panose="020B0503020000020004" pitchFamily="34" charset="-127"/>
              </a:rPr>
              <a:t>Pivot the DataFrame to make 'd' values columns, 'id' as the index, and 'sell_price' as the values</a:t>
            </a:r>
          </a:p>
          <a:p>
            <a:pPr algn="ctr"/>
            <a:endParaRPr lang="en-US" sz="1100">
              <a:latin typeface="Malgun Gothic" panose="020B0503020000020004" pitchFamily="34" charset="-127"/>
              <a:ea typeface="Malgun Gothic" panose="020B0503020000020004" pitchFamily="34" charset="-127"/>
            </a:endParaRPr>
          </a:p>
          <a:p>
            <a:pPr algn="ctr"/>
            <a:r>
              <a:rPr lang="en-US" sz="1100">
                <a:latin typeface="Malgun Gothic" panose="020B0503020000020004" pitchFamily="34" charset="-127"/>
                <a:ea typeface="Malgun Gothic" panose="020B0503020000020004" pitchFamily="34" charset="-127"/>
              </a:rPr>
              <a:t>Transpose the table</a:t>
            </a:r>
          </a:p>
        </p:txBody>
      </p:sp>
      <p:sp>
        <p:nvSpPr>
          <p:cNvPr id="12" name="Rectangle 11">
            <a:extLst>
              <a:ext uri="{FF2B5EF4-FFF2-40B4-BE49-F238E27FC236}">
                <a16:creationId xmlns:a16="http://schemas.microsoft.com/office/drawing/2014/main" id="{AB1260AE-8182-9A3B-B4F9-518122956513}"/>
              </a:ext>
            </a:extLst>
          </p:cNvPr>
          <p:cNvSpPr/>
          <p:nvPr/>
        </p:nvSpPr>
        <p:spPr>
          <a:xfrm>
            <a:off x="1362563" y="5086725"/>
            <a:ext cx="2370559" cy="230912"/>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Preprocessed Dataset</a:t>
            </a:r>
          </a:p>
        </p:txBody>
      </p:sp>
      <p:sp>
        <p:nvSpPr>
          <p:cNvPr id="13" name="Triangle 12">
            <a:extLst>
              <a:ext uri="{FF2B5EF4-FFF2-40B4-BE49-F238E27FC236}">
                <a16:creationId xmlns:a16="http://schemas.microsoft.com/office/drawing/2014/main" id="{1AA44186-BA47-AF66-77C1-FE9C6C0C9FE8}"/>
              </a:ext>
            </a:extLst>
          </p:cNvPr>
          <p:cNvSpPr/>
          <p:nvPr/>
        </p:nvSpPr>
        <p:spPr>
          <a:xfrm rot="16200000">
            <a:off x="3472211" y="5069143"/>
            <a:ext cx="372533" cy="230912"/>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3B05C37-E8AC-594E-DAF3-7F60E99C1E19}"/>
              </a:ext>
            </a:extLst>
          </p:cNvPr>
          <p:cNvSpPr txBox="1"/>
          <p:nvPr/>
        </p:nvSpPr>
        <p:spPr>
          <a:xfrm>
            <a:off x="293365" y="5825586"/>
            <a:ext cx="4703163" cy="461665"/>
          </a:xfrm>
          <a:prstGeom prst="rect">
            <a:avLst/>
          </a:prstGeom>
          <a:noFill/>
        </p:spPr>
        <p:txBody>
          <a:bodyPr wrap="square">
            <a:spAutoFit/>
          </a:bodyPr>
          <a:lstStyle/>
          <a:p>
            <a:pPr algn="ctr"/>
            <a:r>
              <a:rPr lang="en-US" sz="2400" b="0" i="0">
                <a:solidFill>
                  <a:srgbClr val="212121"/>
                </a:solidFill>
                <a:effectLst/>
                <a:latin typeface="Courier New" panose="02070309020205020404" pitchFamily="49" charset="0"/>
              </a:rPr>
              <a:t>[5 rows x 36595 columns]</a:t>
            </a:r>
            <a:endParaRPr lang="en-US" sz="2400"/>
          </a:p>
        </p:txBody>
      </p:sp>
      <p:pic>
        <p:nvPicPr>
          <p:cNvPr id="1026" name="Picture 2" descr="1,100+ Why Stock Illustrations, Royalty-Free Vector Graphics &amp; Clip Art -  iStock | Duotone color, Double exposure, Halftone">
            <a:extLst>
              <a:ext uri="{FF2B5EF4-FFF2-40B4-BE49-F238E27FC236}">
                <a16:creationId xmlns:a16="http://schemas.microsoft.com/office/drawing/2014/main" id="{91CF736E-0421-09BF-C34F-B65C76085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4553" y="2652381"/>
            <a:ext cx="2774811" cy="20811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FA3C763-F168-A604-5E3A-36EADDE1D497}"/>
              </a:ext>
            </a:extLst>
          </p:cNvPr>
          <p:cNvSpPr txBox="1"/>
          <p:nvPr/>
        </p:nvSpPr>
        <p:spPr>
          <a:xfrm>
            <a:off x="5680838" y="1948993"/>
            <a:ext cx="2722971" cy="307777"/>
          </a:xfrm>
          <a:prstGeom prst="rect">
            <a:avLst/>
          </a:prstGeom>
          <a:noFill/>
        </p:spPr>
        <p:txBody>
          <a:bodyPr wrap="square" rtlCol="0">
            <a:spAutoFit/>
          </a:bodyPr>
          <a:lstStyle/>
          <a:p>
            <a:r>
              <a:rPr lang="en-US" b="1">
                <a:solidFill>
                  <a:schemeClr val="tx1">
                    <a:lumMod val="65000"/>
                    <a:lumOff val="35000"/>
                  </a:schemeClr>
                </a:solidFill>
                <a:latin typeface="Malgun Gothic" panose="020B0503020000020004" pitchFamily="34" charset="-127"/>
                <a:ea typeface="Malgun Gothic" panose="020B0503020000020004" pitchFamily="34" charset="-127"/>
                <a:cs typeface="Segoe UI" panose="020B0502040204020203" pitchFamily="34" charset="0"/>
              </a:rPr>
              <a:t>Enhance Data Quality</a:t>
            </a:r>
          </a:p>
        </p:txBody>
      </p:sp>
      <p:sp>
        <p:nvSpPr>
          <p:cNvPr id="22" name="TextBox 21">
            <a:extLst>
              <a:ext uri="{FF2B5EF4-FFF2-40B4-BE49-F238E27FC236}">
                <a16:creationId xmlns:a16="http://schemas.microsoft.com/office/drawing/2014/main" id="{8FF066F6-A413-6184-20AE-EC7AF4F223DC}"/>
              </a:ext>
            </a:extLst>
          </p:cNvPr>
          <p:cNvSpPr txBox="1"/>
          <p:nvPr/>
        </p:nvSpPr>
        <p:spPr>
          <a:xfrm>
            <a:off x="8955447" y="2298436"/>
            <a:ext cx="2722971" cy="307777"/>
          </a:xfrm>
          <a:prstGeom prst="rect">
            <a:avLst/>
          </a:prstGeom>
          <a:noFill/>
        </p:spPr>
        <p:txBody>
          <a:bodyPr wrap="square" rtlCol="0">
            <a:spAutoFit/>
          </a:bodyPr>
          <a:lstStyle/>
          <a:p>
            <a:r>
              <a:rPr lang="en-US" b="1">
                <a:solidFill>
                  <a:schemeClr val="tx1">
                    <a:lumMod val="65000"/>
                    <a:lumOff val="35000"/>
                  </a:schemeClr>
                </a:solidFill>
                <a:latin typeface="Malgun Gothic" panose="020B0503020000020004" pitchFamily="34" charset="-127"/>
                <a:ea typeface="Malgun Gothic" panose="020B0503020000020004" pitchFamily="34" charset="-127"/>
                <a:cs typeface="Segoe UI" panose="020B0502040204020203" pitchFamily="34" charset="0"/>
              </a:rPr>
              <a:t>Reduce Overfitting Risk</a:t>
            </a:r>
          </a:p>
        </p:txBody>
      </p:sp>
      <p:sp>
        <p:nvSpPr>
          <p:cNvPr id="23" name="TextBox 22">
            <a:extLst>
              <a:ext uri="{FF2B5EF4-FFF2-40B4-BE49-F238E27FC236}">
                <a16:creationId xmlns:a16="http://schemas.microsoft.com/office/drawing/2014/main" id="{F8F5714B-8AE9-4D3E-C3CF-3ED9245E8E24}"/>
              </a:ext>
            </a:extLst>
          </p:cNvPr>
          <p:cNvSpPr txBox="1"/>
          <p:nvPr/>
        </p:nvSpPr>
        <p:spPr>
          <a:xfrm>
            <a:off x="5796294" y="4716845"/>
            <a:ext cx="2722971" cy="307777"/>
          </a:xfrm>
          <a:prstGeom prst="rect">
            <a:avLst/>
          </a:prstGeom>
          <a:noFill/>
        </p:spPr>
        <p:txBody>
          <a:bodyPr wrap="square" rtlCol="0">
            <a:spAutoFit/>
          </a:bodyPr>
          <a:lstStyle/>
          <a:p>
            <a:r>
              <a:rPr lang="en-US" b="1">
                <a:solidFill>
                  <a:schemeClr val="tx1">
                    <a:lumMod val="65000"/>
                    <a:lumOff val="35000"/>
                  </a:schemeClr>
                </a:solidFill>
                <a:latin typeface="Malgun Gothic" panose="020B0503020000020004" pitchFamily="34" charset="-127"/>
                <a:ea typeface="Malgun Gothic" panose="020B0503020000020004" pitchFamily="34" charset="-127"/>
                <a:cs typeface="Segoe UI" panose="020B0502040204020203" pitchFamily="34" charset="0"/>
              </a:rPr>
              <a:t>Ensure Data Integrity</a:t>
            </a:r>
          </a:p>
        </p:txBody>
      </p:sp>
      <p:sp>
        <p:nvSpPr>
          <p:cNvPr id="26" name="TextBox 25">
            <a:extLst>
              <a:ext uri="{FF2B5EF4-FFF2-40B4-BE49-F238E27FC236}">
                <a16:creationId xmlns:a16="http://schemas.microsoft.com/office/drawing/2014/main" id="{ABBC5AD4-AC81-F4F1-E972-16337CA4BAB4}"/>
              </a:ext>
            </a:extLst>
          </p:cNvPr>
          <p:cNvSpPr txBox="1"/>
          <p:nvPr/>
        </p:nvSpPr>
        <p:spPr>
          <a:xfrm>
            <a:off x="8578542" y="5441978"/>
            <a:ext cx="3208070" cy="307777"/>
          </a:xfrm>
          <a:prstGeom prst="rect">
            <a:avLst/>
          </a:prstGeom>
          <a:noFill/>
        </p:spPr>
        <p:txBody>
          <a:bodyPr wrap="square" rtlCol="0">
            <a:spAutoFit/>
          </a:bodyPr>
          <a:lstStyle/>
          <a:p>
            <a:r>
              <a:rPr lang="en-US" b="1">
                <a:solidFill>
                  <a:schemeClr val="tx1">
                    <a:lumMod val="65000"/>
                    <a:lumOff val="35000"/>
                  </a:schemeClr>
                </a:solidFill>
                <a:latin typeface="Malgun Gothic" panose="020B0503020000020004" pitchFamily="34" charset="-127"/>
                <a:ea typeface="Malgun Gothic" panose="020B0503020000020004" pitchFamily="34" charset="-127"/>
                <a:cs typeface="Segoe UI" panose="020B0502040204020203" pitchFamily="34" charset="0"/>
              </a:rPr>
              <a:t>Improve Model Performance</a:t>
            </a:r>
          </a:p>
        </p:txBody>
      </p:sp>
      <p:sp>
        <p:nvSpPr>
          <p:cNvPr id="34" name="TextBox 33">
            <a:extLst>
              <a:ext uri="{FF2B5EF4-FFF2-40B4-BE49-F238E27FC236}">
                <a16:creationId xmlns:a16="http://schemas.microsoft.com/office/drawing/2014/main" id="{ED6FFE91-61CE-D26E-12CA-734160523A5E}"/>
              </a:ext>
            </a:extLst>
          </p:cNvPr>
          <p:cNvSpPr txBox="1"/>
          <p:nvPr/>
        </p:nvSpPr>
        <p:spPr>
          <a:xfrm>
            <a:off x="863555" y="5450624"/>
            <a:ext cx="3387012" cy="261610"/>
          </a:xfrm>
          <a:prstGeom prst="rect">
            <a:avLst/>
          </a:prstGeom>
          <a:noFill/>
        </p:spPr>
        <p:txBody>
          <a:bodyPr wrap="square">
            <a:spAutoFit/>
          </a:bodyPr>
          <a:lstStyle/>
          <a:p>
            <a:pPr algn="ctr"/>
            <a:r>
              <a:rPr lang="en-US" sz="1100">
                <a:latin typeface="Malgun Gothic" panose="020B0503020000020004" pitchFamily="34" charset="-127"/>
                <a:ea typeface="Malgun Gothic" panose="020B0503020000020004" pitchFamily="34" charset="-127"/>
              </a:rPr>
              <a:t>Down casting for faster processing</a:t>
            </a:r>
          </a:p>
        </p:txBody>
      </p:sp>
    </p:spTree>
    <p:extLst>
      <p:ext uri="{BB962C8B-B14F-4D97-AF65-F5344CB8AC3E}">
        <p14:creationId xmlns:p14="http://schemas.microsoft.com/office/powerpoint/2010/main" val="2010709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74166" y="4992851"/>
            <a:ext cx="7017834" cy="1182888"/>
          </a:xfrm>
          <a:prstGeom prst="rect">
            <a:avLst/>
          </a:prstGeom>
          <a:solidFill>
            <a:srgbClr val="3B27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3" name="Google Shape;94;p1">
            <a:extLst>
              <a:ext uri="{FF2B5EF4-FFF2-40B4-BE49-F238E27FC236}">
                <a16:creationId xmlns:a16="http://schemas.microsoft.com/office/drawing/2014/main" id="{B778ABE0-42C1-C30D-8C09-0CA791A161EB}"/>
              </a:ext>
            </a:extLst>
          </p:cNvPr>
          <p:cNvSpPr/>
          <p:nvPr/>
        </p:nvSpPr>
        <p:spPr>
          <a:xfrm>
            <a:off x="5747919" y="51867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Data Modelling &amp; Cross Validation</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1395212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8" y="176629"/>
            <a:ext cx="10242045" cy="553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800" b="1" cap="small">
                <a:solidFill>
                  <a:srgbClr val="3B2726"/>
                </a:solidFill>
                <a:latin typeface="Malgun Gothic"/>
                <a:ea typeface="Malgun Gothic"/>
                <a:cs typeface="Malgun Gothic"/>
                <a:sym typeface="Malgun Gothic"/>
              </a:rPr>
              <a:t>Data Modeling to Predict Sales | LSTM</a:t>
            </a:r>
            <a:endParaRPr lang="en-US" sz="2800">
              <a:solidFill>
                <a:srgbClr val="3B2726"/>
              </a:solidFill>
              <a:latin typeface="Malgun Gothic"/>
              <a:ea typeface="Malgun Gothic"/>
              <a:cs typeface="Malgun Gothic"/>
              <a:sym typeface="Malgun Gothic"/>
            </a:endParaRPr>
          </a:p>
        </p:txBody>
      </p:sp>
      <p:sp>
        <p:nvSpPr>
          <p:cNvPr id="107" name="Google Shape;107;p2"/>
          <p:cNvSpPr txBox="1"/>
          <p:nvPr/>
        </p:nvSpPr>
        <p:spPr>
          <a:xfrm>
            <a:off x="1056977" y="1228398"/>
            <a:ext cx="24627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u="sng">
                <a:solidFill>
                  <a:srgbClr val="3B2726"/>
                </a:solidFill>
                <a:latin typeface="Malgun Gothic"/>
                <a:ea typeface="Malgun Gothic"/>
                <a:sym typeface="Malgun Gothic"/>
              </a:rPr>
              <a:t>METHODOLOGY</a:t>
            </a:r>
            <a:endParaRPr b="1" u="sng">
              <a:solidFill>
                <a:srgbClr val="3B2726"/>
              </a:solidFill>
            </a:endParaRPr>
          </a:p>
        </p:txBody>
      </p:sp>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pic>
        <p:nvPicPr>
          <p:cNvPr id="7" name="Picture 6" descr="Walmart Spark Logo PNG Vector (AI) Free Download">
            <a:extLst>
              <a:ext uri="{FF2B5EF4-FFF2-40B4-BE49-F238E27FC236}">
                <a16:creationId xmlns:a16="http://schemas.microsoft.com/office/drawing/2014/main" id="{85979FB3-D7F9-C35C-8F65-AD41D3401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4C18AB1-7E29-7EFB-210E-97D73928654D}"/>
              </a:ext>
            </a:extLst>
          </p:cNvPr>
          <p:cNvSpPr txBox="1"/>
          <p:nvPr/>
        </p:nvSpPr>
        <p:spPr>
          <a:xfrm>
            <a:off x="875854" y="1748271"/>
            <a:ext cx="10431173" cy="4278094"/>
          </a:xfrm>
          <a:prstGeom prst="rect">
            <a:avLst/>
          </a:prstGeom>
          <a:noFill/>
        </p:spPr>
        <p:txBody>
          <a:bodyPr wrap="square" rtlCol="0">
            <a:spAutoFit/>
          </a:bodyPr>
          <a:lstStyle/>
          <a:p>
            <a:pPr marL="228600" indent="-228600">
              <a:buAutoNum type="arabicPeriod"/>
            </a:pPr>
            <a:r>
              <a:rPr lang="en-IN" sz="1600">
                <a:solidFill>
                  <a:srgbClr val="0D0D0D"/>
                </a:solidFill>
                <a:latin typeface="Malgun Gothic" panose="020B0503020000020004" pitchFamily="34" charset="-127"/>
                <a:ea typeface="Malgun Gothic" panose="020B0503020000020004" pitchFamily="34" charset="-127"/>
              </a:rPr>
              <a:t>Pre-processed merged dataset having </a:t>
            </a:r>
            <a:r>
              <a:rPr lang="en-IN" sz="1600">
                <a:solidFill>
                  <a:srgbClr val="FF0000"/>
                </a:solidFill>
                <a:latin typeface="Malgun Gothic" panose="020B0503020000020004" pitchFamily="34" charset="-127"/>
                <a:ea typeface="Malgun Gothic" panose="020B0503020000020004" pitchFamily="34" charset="-127"/>
              </a:rPr>
              <a:t>36k+</a:t>
            </a:r>
            <a:r>
              <a:rPr lang="en-IN" sz="1600">
                <a:solidFill>
                  <a:srgbClr val="0D0D0D"/>
                </a:solidFill>
                <a:latin typeface="Malgun Gothic" panose="020B0503020000020004" pitchFamily="34" charset="-127"/>
                <a:ea typeface="Malgun Gothic" panose="020B0503020000020004" pitchFamily="34" charset="-127"/>
              </a:rPr>
              <a:t> features including sales, price, moving averages and calendar events data.</a:t>
            </a:r>
          </a:p>
          <a:p>
            <a:pPr marL="228600" indent="-228600">
              <a:buAutoNum type="arabicPeriod"/>
            </a:pPr>
            <a:endParaRPr lang="en-IN" sz="1600">
              <a:solidFill>
                <a:srgbClr val="0D0D0D"/>
              </a:solidFill>
              <a:latin typeface="Malgun Gothic" panose="020B0503020000020004" pitchFamily="34" charset="-127"/>
              <a:ea typeface="Malgun Gothic" panose="020B0503020000020004" pitchFamily="34" charset="-127"/>
            </a:endParaRPr>
          </a:p>
          <a:p>
            <a:pPr marL="228600" indent="-228600">
              <a:buAutoNum type="arabicPeriod"/>
            </a:pPr>
            <a:r>
              <a:rPr lang="en-IN" sz="1600">
                <a:solidFill>
                  <a:srgbClr val="0D0D0D"/>
                </a:solidFill>
                <a:latin typeface="Malgun Gothic" panose="020B0503020000020004" pitchFamily="34" charset="-127"/>
                <a:ea typeface="Malgun Gothic" panose="020B0503020000020004" pitchFamily="34" charset="-127"/>
              </a:rPr>
              <a:t>D</a:t>
            </a:r>
            <a:r>
              <a:rPr lang="en-IN" sz="1600" b="0" i="0">
                <a:solidFill>
                  <a:srgbClr val="0D0D0D"/>
                </a:solidFill>
                <a:effectLst/>
                <a:latin typeface="Malgun Gothic" panose="020B0503020000020004" pitchFamily="34" charset="-127"/>
                <a:ea typeface="Malgun Gothic" panose="020B0503020000020004" pitchFamily="34" charset="-127"/>
              </a:rPr>
              <a:t>ynamically allocated GPU memory to processes as needed, rather than allocating all of the GPU's memory upfront. </a:t>
            </a:r>
            <a:endParaRPr lang="en-IN" sz="1600">
              <a:solidFill>
                <a:srgbClr val="0D0D0D"/>
              </a:solidFill>
              <a:latin typeface="Malgun Gothic" panose="020B0503020000020004" pitchFamily="34" charset="-127"/>
              <a:ea typeface="Malgun Gothic" panose="020B0503020000020004" pitchFamily="34" charset="-127"/>
            </a:endParaRPr>
          </a:p>
          <a:p>
            <a:pPr marL="228600" indent="-228600">
              <a:buFont typeface="+mj-lt"/>
              <a:buAutoNum type="arabicPeriod"/>
            </a:pPr>
            <a:endParaRPr lang="en-IN" sz="1600">
              <a:solidFill>
                <a:srgbClr val="0D0D0D"/>
              </a:solidFill>
              <a:latin typeface="Malgun Gothic" panose="020B0503020000020004" pitchFamily="34" charset="-127"/>
              <a:ea typeface="Malgun Gothic" panose="020B0503020000020004" pitchFamily="34" charset="-127"/>
            </a:endParaRPr>
          </a:p>
          <a:p>
            <a:pPr marL="228600" indent="-228600">
              <a:buFont typeface="Arial"/>
              <a:buAutoNum type="arabicPeriod"/>
            </a:pPr>
            <a:r>
              <a:rPr lang="en-IN" sz="1600">
                <a:solidFill>
                  <a:srgbClr val="0D0D0D"/>
                </a:solidFill>
                <a:latin typeface="Malgun Gothic" panose="020B0503020000020004" pitchFamily="34" charset="-127"/>
                <a:ea typeface="Malgun Gothic" panose="020B0503020000020004" pitchFamily="34" charset="-127"/>
              </a:rPr>
              <a:t>Dropped features with constant values for all rows and removed columns with NaN Values</a:t>
            </a:r>
            <a:r>
              <a:rPr lang="en-US" sz="1600">
                <a:latin typeface="Malgun Gothic" panose="020B0503020000020004" pitchFamily="34" charset="-127"/>
                <a:ea typeface="Malgun Gothic" panose="020B0503020000020004" pitchFamily="34" charset="-127"/>
              </a:rPr>
              <a:t> </a:t>
            </a:r>
            <a:r>
              <a:rPr lang="en-IN" sz="1600">
                <a:solidFill>
                  <a:srgbClr val="0D0D0D"/>
                </a:solidFill>
                <a:latin typeface="Malgun Gothic" panose="020B0503020000020004" pitchFamily="34" charset="-127"/>
                <a:ea typeface="Malgun Gothic" panose="020B0503020000020004" pitchFamily="34" charset="-127"/>
              </a:rPr>
              <a:t>to prevent Minmaxscaler from giving NaN  values as output. Number of features reduced to </a:t>
            </a:r>
            <a:r>
              <a:rPr lang="en-IN" sz="1600" b="1">
                <a:solidFill>
                  <a:srgbClr val="00B050"/>
                </a:solidFill>
                <a:latin typeface="Malgun Gothic" panose="020B0503020000020004" pitchFamily="34" charset="-127"/>
                <a:ea typeface="Malgun Gothic" panose="020B0503020000020004" pitchFamily="34" charset="-127"/>
              </a:rPr>
              <a:t>30k.</a:t>
            </a:r>
          </a:p>
          <a:p>
            <a:pPr marL="228600" indent="-228600">
              <a:buFont typeface="Arial"/>
              <a:buAutoNum type="arabicPeriod"/>
            </a:pPr>
            <a:endParaRPr lang="en-IN" sz="1600">
              <a:solidFill>
                <a:srgbClr val="0D0D0D"/>
              </a:solidFill>
              <a:latin typeface="Malgun Gothic" panose="020B0503020000020004" pitchFamily="34" charset="-127"/>
              <a:ea typeface="Malgun Gothic" panose="020B0503020000020004" pitchFamily="34" charset="-127"/>
            </a:endParaRPr>
          </a:p>
          <a:p>
            <a:pPr marL="228600" indent="-228600">
              <a:buFont typeface="Arial"/>
              <a:buAutoNum type="arabicPeriod"/>
            </a:pPr>
            <a:r>
              <a:rPr lang="en-IN" sz="1600">
                <a:solidFill>
                  <a:srgbClr val="0D0D0D"/>
                </a:solidFill>
                <a:latin typeface="Malgun Gothic" panose="020B0503020000020004" pitchFamily="34" charset="-127"/>
                <a:ea typeface="Malgun Gothic" panose="020B0503020000020004" pitchFamily="34" charset="-127"/>
              </a:rPr>
              <a:t>TIME SERIES forecasting using </a:t>
            </a:r>
            <a:r>
              <a:rPr lang="en-IN" sz="1600">
                <a:solidFill>
                  <a:srgbClr val="00B050"/>
                </a:solidFill>
                <a:latin typeface="Malgun Gothic" panose="020B0503020000020004" pitchFamily="34" charset="-127"/>
                <a:ea typeface="Malgun Gothic" panose="020B0503020000020004" pitchFamily="34" charset="-127"/>
              </a:rPr>
              <a:t>Look back period 40 days </a:t>
            </a:r>
            <a:r>
              <a:rPr lang="en-IN" sz="1600">
                <a:solidFill>
                  <a:srgbClr val="0D0D0D"/>
                </a:solidFill>
                <a:latin typeface="Malgun Gothic" panose="020B0503020000020004" pitchFamily="34" charset="-127"/>
                <a:ea typeface="Malgun Gothic" panose="020B0503020000020004" pitchFamily="34" charset="-127"/>
              </a:rPr>
              <a:t>and a </a:t>
            </a:r>
            <a:r>
              <a:rPr lang="en-IN" sz="1600">
                <a:solidFill>
                  <a:srgbClr val="00B050"/>
                </a:solidFill>
                <a:latin typeface="Malgun Gothic" panose="020B0503020000020004" pitchFamily="34" charset="-127"/>
                <a:ea typeface="Malgun Gothic" panose="020B0503020000020004" pitchFamily="34" charset="-127"/>
              </a:rPr>
              <a:t>forecast Horizon of 28 </a:t>
            </a:r>
            <a:r>
              <a:rPr lang="en-IN" sz="1600" b="1">
                <a:solidFill>
                  <a:srgbClr val="00B050"/>
                </a:solidFill>
                <a:latin typeface="Malgun Gothic" panose="020B0503020000020004" pitchFamily="34" charset="-127"/>
                <a:ea typeface="Malgun Gothic" panose="020B0503020000020004" pitchFamily="34" charset="-127"/>
              </a:rPr>
              <a:t>days each</a:t>
            </a:r>
            <a:r>
              <a:rPr lang="en-IN" sz="1600">
                <a:solidFill>
                  <a:srgbClr val="0D0D0D"/>
                </a:solidFill>
                <a:latin typeface="Malgun Gothic" panose="020B0503020000020004" pitchFamily="34" charset="-127"/>
                <a:ea typeface="Malgun Gothic" panose="020B0503020000020004" pitchFamily="34" charset="-127"/>
              </a:rPr>
              <a:t>. This process is repeated moving one time step forward creating </a:t>
            </a:r>
            <a:r>
              <a:rPr lang="en-IN" sz="1600" b="1">
                <a:solidFill>
                  <a:srgbClr val="0B73DA"/>
                </a:solidFill>
                <a:latin typeface="Malgun Gothic" panose="020B0503020000020004" pitchFamily="34" charset="-127"/>
                <a:ea typeface="Malgun Gothic" panose="020B0503020000020004" pitchFamily="34" charset="-127"/>
              </a:rPr>
              <a:t>3D arrays of (sample, time steps, features) for both input and target datasets.</a:t>
            </a:r>
          </a:p>
          <a:p>
            <a:pPr marL="228600" indent="-228600">
              <a:buFont typeface="Arial"/>
              <a:buAutoNum type="arabicPeriod"/>
            </a:pPr>
            <a:endParaRPr lang="en-IN" sz="1600" b="1" i="0">
              <a:solidFill>
                <a:srgbClr val="0B73DA"/>
              </a:solidFill>
              <a:effectLst/>
              <a:latin typeface="Malgun Gothic" panose="020B0503020000020004" pitchFamily="34" charset="-127"/>
              <a:ea typeface="Malgun Gothic" panose="020B0503020000020004" pitchFamily="34" charset="-127"/>
            </a:endParaRPr>
          </a:p>
          <a:p>
            <a:pPr marL="228600" indent="-228600">
              <a:buFont typeface="Arial"/>
              <a:buAutoNum type="arabicPeriod"/>
            </a:pPr>
            <a:r>
              <a:rPr lang="en-IN" sz="1600" b="1" i="0">
                <a:solidFill>
                  <a:schemeClr val="bg1">
                    <a:lumMod val="50000"/>
                  </a:schemeClr>
                </a:solidFill>
                <a:effectLst/>
                <a:latin typeface="Malgun Gothic" panose="020B0503020000020004" pitchFamily="34" charset="-127"/>
                <a:ea typeface="Malgun Gothic" panose="020B0503020000020004" pitchFamily="34" charset="-127"/>
              </a:rPr>
              <a:t>Training Data: 80%.     </a:t>
            </a:r>
            <a:r>
              <a:rPr lang="en-IN" sz="1600" b="1">
                <a:solidFill>
                  <a:schemeClr val="bg1">
                    <a:lumMod val="50000"/>
                  </a:schemeClr>
                </a:solidFill>
                <a:latin typeface="Malgun Gothic" panose="020B0503020000020004" pitchFamily="34" charset="-127"/>
                <a:ea typeface="Malgun Gothic" panose="020B0503020000020004" pitchFamily="34" charset="-127"/>
              </a:rPr>
              <a:t>Test Data: 20%</a:t>
            </a:r>
          </a:p>
          <a:p>
            <a:pPr marL="228600" indent="-228600">
              <a:buFont typeface="Arial"/>
              <a:buAutoNum type="arabicPeriod"/>
            </a:pPr>
            <a:endParaRPr lang="en-IN" sz="1600" b="1">
              <a:solidFill>
                <a:schemeClr val="bg1">
                  <a:lumMod val="50000"/>
                </a:schemeClr>
              </a:solidFill>
              <a:latin typeface="Malgun Gothic" panose="020B0503020000020004" pitchFamily="34" charset="-127"/>
              <a:ea typeface="Malgun Gothic" panose="020B0503020000020004" pitchFamily="34" charset="-127"/>
            </a:endParaRPr>
          </a:p>
          <a:p>
            <a:pPr marL="228600" indent="-228600">
              <a:buFont typeface="Arial"/>
              <a:buAutoNum type="arabicPeriod"/>
            </a:pPr>
            <a:r>
              <a:rPr lang="en-IN" sz="1600">
                <a:solidFill>
                  <a:srgbClr val="0D0D0D"/>
                </a:solidFill>
                <a:latin typeface="Malgun Gothic" panose="020B0503020000020004" pitchFamily="34" charset="-127"/>
                <a:ea typeface="Malgun Gothic" panose="020B0503020000020004" pitchFamily="34" charset="-127"/>
              </a:rPr>
              <a:t>For training, the training data i.e. the 3d array is divide across the first dimension, which corresponds to the samples, meaning batch size equal to the sample the 3d array</a:t>
            </a:r>
          </a:p>
        </p:txBody>
      </p:sp>
    </p:spTree>
    <p:extLst>
      <p:ext uri="{BB962C8B-B14F-4D97-AF65-F5344CB8AC3E}">
        <p14:creationId xmlns:p14="http://schemas.microsoft.com/office/powerpoint/2010/main" val="842335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8" y="176629"/>
            <a:ext cx="10242045" cy="553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800" b="1" cap="small">
                <a:solidFill>
                  <a:srgbClr val="3B2726"/>
                </a:solidFill>
                <a:latin typeface="Malgun Gothic"/>
                <a:ea typeface="Malgun Gothic"/>
                <a:cs typeface="Malgun Gothic"/>
                <a:sym typeface="Malgun Gothic"/>
              </a:rPr>
              <a:t>Data Modeling to Predict Sales | LSTM</a:t>
            </a:r>
            <a:endParaRPr lang="en-US" sz="2800">
              <a:solidFill>
                <a:srgbClr val="3B2726"/>
              </a:solidFill>
              <a:latin typeface="Malgun Gothic"/>
              <a:ea typeface="Malgun Gothic"/>
              <a:cs typeface="Malgun Gothic"/>
              <a:sym typeface="Malgun Gothic"/>
            </a:endParaRPr>
          </a:p>
        </p:txBody>
      </p:sp>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pic>
        <p:nvPicPr>
          <p:cNvPr id="7" name="Picture 6" descr="Walmart Spark Logo PNG Vector (AI) Free Download">
            <a:extLst>
              <a:ext uri="{FF2B5EF4-FFF2-40B4-BE49-F238E27FC236}">
                <a16:creationId xmlns:a16="http://schemas.microsoft.com/office/drawing/2014/main" id="{85979FB3-D7F9-C35C-8F65-AD41D3401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7;p2">
            <a:extLst>
              <a:ext uri="{FF2B5EF4-FFF2-40B4-BE49-F238E27FC236}">
                <a16:creationId xmlns:a16="http://schemas.microsoft.com/office/drawing/2014/main" id="{C34A4DCE-8E43-11A8-89D2-895FD0E91BC9}"/>
              </a:ext>
            </a:extLst>
          </p:cNvPr>
          <p:cNvSpPr txBox="1"/>
          <p:nvPr/>
        </p:nvSpPr>
        <p:spPr>
          <a:xfrm>
            <a:off x="503890" y="1135356"/>
            <a:ext cx="216352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u="sng">
                <a:solidFill>
                  <a:srgbClr val="3B2726"/>
                </a:solidFill>
                <a:latin typeface="Malgun Gothic"/>
                <a:ea typeface="Malgun Gothic"/>
                <a:sym typeface="Malgun Gothic"/>
              </a:rPr>
              <a:t>MODEL STRUCTURE</a:t>
            </a:r>
            <a:endParaRPr b="1" u="sng">
              <a:solidFill>
                <a:srgbClr val="3B2726"/>
              </a:solidFill>
            </a:endParaRPr>
          </a:p>
        </p:txBody>
      </p:sp>
      <p:pic>
        <p:nvPicPr>
          <p:cNvPr id="1026" name="Picture 2" descr="Information | Free Full-Text | Using a Long Short-Term Memory Recurrent  Neural Network (LSTM-RNN) to Classify Network Attacks">
            <a:extLst>
              <a:ext uri="{FF2B5EF4-FFF2-40B4-BE49-F238E27FC236}">
                <a16:creationId xmlns:a16="http://schemas.microsoft.com/office/drawing/2014/main" id="{2F946DCB-E051-2D2E-A310-A8690B79B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891" y="1529393"/>
            <a:ext cx="7218218" cy="440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8" y="176629"/>
            <a:ext cx="10242045" cy="553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800" b="1" cap="small">
                <a:solidFill>
                  <a:srgbClr val="3B2726"/>
                </a:solidFill>
                <a:latin typeface="Malgun Gothic"/>
                <a:ea typeface="Malgun Gothic"/>
                <a:cs typeface="Malgun Gothic"/>
                <a:sym typeface="Malgun Gothic"/>
              </a:rPr>
              <a:t>Data Modeling to Predict Sales | LSTM</a:t>
            </a:r>
            <a:endParaRPr lang="en-US" sz="2800">
              <a:solidFill>
                <a:srgbClr val="3B2726"/>
              </a:solidFill>
              <a:latin typeface="Malgun Gothic"/>
              <a:ea typeface="Malgun Gothic"/>
              <a:cs typeface="Malgun Gothic"/>
              <a:sym typeface="Malgun Gothic"/>
            </a:endParaRPr>
          </a:p>
        </p:txBody>
      </p:sp>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sp>
        <p:nvSpPr>
          <p:cNvPr id="11" name="Google Shape;107;p2">
            <a:extLst>
              <a:ext uri="{FF2B5EF4-FFF2-40B4-BE49-F238E27FC236}">
                <a16:creationId xmlns:a16="http://schemas.microsoft.com/office/drawing/2014/main" id="{E1FE0866-5DC6-94FA-D7A8-EC8EFE80F703}"/>
              </a:ext>
            </a:extLst>
          </p:cNvPr>
          <p:cNvSpPr txBox="1"/>
          <p:nvPr/>
        </p:nvSpPr>
        <p:spPr>
          <a:xfrm>
            <a:off x="8929272" y="1135356"/>
            <a:ext cx="293689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u="sng">
                <a:solidFill>
                  <a:srgbClr val="3B2726"/>
                </a:solidFill>
                <a:latin typeface="Malgun Gothic"/>
                <a:ea typeface="Malgun Gothic"/>
                <a:sym typeface="Malgun Gothic"/>
              </a:rPr>
              <a:t>FEATURES &amp; EVALUATION</a:t>
            </a:r>
            <a:endParaRPr b="1" u="sng">
              <a:solidFill>
                <a:srgbClr val="3B2726"/>
              </a:solidFill>
            </a:endParaRPr>
          </a:p>
        </p:txBody>
      </p:sp>
      <p:pic>
        <p:nvPicPr>
          <p:cNvPr id="7" name="Picture 6" descr="Walmart Spark Logo PNG Vector (AI) Free Download">
            <a:extLst>
              <a:ext uri="{FF2B5EF4-FFF2-40B4-BE49-F238E27FC236}">
                <a16:creationId xmlns:a16="http://schemas.microsoft.com/office/drawing/2014/main" id="{85979FB3-D7F9-C35C-8F65-AD41D3401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7;p2">
            <a:extLst>
              <a:ext uri="{FF2B5EF4-FFF2-40B4-BE49-F238E27FC236}">
                <a16:creationId xmlns:a16="http://schemas.microsoft.com/office/drawing/2014/main" id="{C34A4DCE-8E43-11A8-89D2-895FD0E91BC9}"/>
              </a:ext>
            </a:extLst>
          </p:cNvPr>
          <p:cNvSpPr txBox="1"/>
          <p:nvPr/>
        </p:nvSpPr>
        <p:spPr>
          <a:xfrm>
            <a:off x="503890" y="1135356"/>
            <a:ext cx="216352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u="sng" dirty="0">
                <a:solidFill>
                  <a:srgbClr val="3B2726"/>
                </a:solidFill>
                <a:latin typeface="Malgun Gothic"/>
                <a:ea typeface="Malgun Gothic"/>
                <a:sym typeface="Malgun Gothic"/>
              </a:rPr>
              <a:t>MODEL STRUCTURE</a:t>
            </a:r>
            <a:endParaRPr b="1" u="sng" dirty="0">
              <a:solidFill>
                <a:srgbClr val="3B2726"/>
              </a:solidFill>
            </a:endParaRPr>
          </a:p>
        </p:txBody>
      </p:sp>
      <p:pic>
        <p:nvPicPr>
          <p:cNvPr id="4" name="Picture 3">
            <a:extLst>
              <a:ext uri="{FF2B5EF4-FFF2-40B4-BE49-F238E27FC236}">
                <a16:creationId xmlns:a16="http://schemas.microsoft.com/office/drawing/2014/main" id="{A526C1DF-54FF-166D-5A0D-56EAC637986D}"/>
              </a:ext>
            </a:extLst>
          </p:cNvPr>
          <p:cNvPicPr>
            <a:picLocks noChangeAspect="1"/>
          </p:cNvPicPr>
          <p:nvPr/>
        </p:nvPicPr>
        <p:blipFill>
          <a:blip r:embed="rId4"/>
          <a:stretch>
            <a:fillRect/>
          </a:stretch>
        </p:blipFill>
        <p:spPr>
          <a:xfrm>
            <a:off x="8754938" y="1879942"/>
            <a:ext cx="23117" cy="4114800"/>
          </a:xfrm>
          <a:prstGeom prst="rect">
            <a:avLst/>
          </a:prstGeom>
        </p:spPr>
      </p:pic>
      <p:sp>
        <p:nvSpPr>
          <p:cNvPr id="2" name="TextBox 1">
            <a:extLst>
              <a:ext uri="{FF2B5EF4-FFF2-40B4-BE49-F238E27FC236}">
                <a16:creationId xmlns:a16="http://schemas.microsoft.com/office/drawing/2014/main" id="{8E1A555F-319C-C8A1-71CE-0FF98101D985}"/>
              </a:ext>
            </a:extLst>
          </p:cNvPr>
          <p:cNvSpPr txBox="1"/>
          <p:nvPr/>
        </p:nvSpPr>
        <p:spPr>
          <a:xfrm>
            <a:off x="9130925" y="1684180"/>
            <a:ext cx="1121644" cy="338554"/>
          </a:xfrm>
          <a:prstGeom prst="rect">
            <a:avLst/>
          </a:prstGeom>
          <a:noFill/>
        </p:spPr>
        <p:txBody>
          <a:bodyPr wrap="square" rtlCol="0">
            <a:spAutoFit/>
          </a:bodyPr>
          <a:lstStyle/>
          <a:p>
            <a:r>
              <a:rPr lang="en-US" sz="1200"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EPOCH </a:t>
            </a:r>
            <a:r>
              <a:rPr lang="en-US" sz="1600"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rPr>
              <a:t>100</a:t>
            </a:r>
            <a:endParaRPr lang="en-US" sz="1200"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endParaRPr>
          </a:p>
        </p:txBody>
      </p:sp>
      <p:sp>
        <p:nvSpPr>
          <p:cNvPr id="6" name="TextBox 5">
            <a:extLst>
              <a:ext uri="{FF2B5EF4-FFF2-40B4-BE49-F238E27FC236}">
                <a16:creationId xmlns:a16="http://schemas.microsoft.com/office/drawing/2014/main" id="{D4E19B74-8426-6D2A-36B5-12665B29286C}"/>
              </a:ext>
            </a:extLst>
          </p:cNvPr>
          <p:cNvSpPr txBox="1"/>
          <p:nvPr/>
        </p:nvSpPr>
        <p:spPr>
          <a:xfrm>
            <a:off x="8947847" y="3488069"/>
            <a:ext cx="1588464" cy="307777"/>
          </a:xfrm>
          <a:prstGeom prst="rect">
            <a:avLst/>
          </a:prstGeom>
          <a:noFill/>
        </p:spPr>
        <p:txBody>
          <a:bodyPr wrap="square" rtlCol="0">
            <a:spAutoFit/>
          </a:bodyPr>
          <a:lstStyle/>
          <a:p>
            <a:r>
              <a:rPr lang="en-US"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rPr>
              <a:t>ADAM </a:t>
            </a:r>
            <a:r>
              <a:rPr lang="en-US" sz="1100"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OPTIMIZER</a:t>
            </a:r>
          </a:p>
        </p:txBody>
      </p:sp>
      <p:sp>
        <p:nvSpPr>
          <p:cNvPr id="12" name="TextBox 11">
            <a:extLst>
              <a:ext uri="{FF2B5EF4-FFF2-40B4-BE49-F238E27FC236}">
                <a16:creationId xmlns:a16="http://schemas.microsoft.com/office/drawing/2014/main" id="{8E96F4FC-973D-6ECE-8224-963BB7629150}"/>
              </a:ext>
            </a:extLst>
          </p:cNvPr>
          <p:cNvSpPr txBox="1"/>
          <p:nvPr/>
        </p:nvSpPr>
        <p:spPr>
          <a:xfrm>
            <a:off x="8951977" y="5416671"/>
            <a:ext cx="3133555" cy="461665"/>
          </a:xfrm>
          <a:prstGeom prst="rect">
            <a:avLst/>
          </a:prstGeom>
          <a:noFill/>
        </p:spPr>
        <p:txBody>
          <a:bodyPr wrap="square" rtlCol="0">
            <a:spAutoFit/>
          </a:bodyPr>
          <a:lstStyle/>
          <a:p>
            <a:pPr algn="ctr"/>
            <a:r>
              <a:rPr lang="en-IN" sz="1200">
                <a:solidFill>
                  <a:srgbClr val="0D0D0D"/>
                </a:solidFill>
                <a:latin typeface="Malgun Gothic" panose="020B0503020000020004" pitchFamily="34" charset="-127"/>
                <a:ea typeface="Malgun Gothic" panose="020B0503020000020004" pitchFamily="34" charset="-127"/>
              </a:rPr>
              <a:t>R</a:t>
            </a:r>
            <a:r>
              <a:rPr lang="en-IN" sz="1200" b="0" i="0">
                <a:solidFill>
                  <a:srgbClr val="0D0D0D"/>
                </a:solidFill>
                <a:effectLst/>
                <a:latin typeface="Malgun Gothic" panose="020B0503020000020004" pitchFamily="34" charset="-127"/>
                <a:ea typeface="Malgun Gothic" panose="020B0503020000020004" pitchFamily="34" charset="-127"/>
              </a:rPr>
              <a:t>oot mean squared error (RMSE) as the performance metric. </a:t>
            </a:r>
          </a:p>
        </p:txBody>
      </p:sp>
      <p:pic>
        <p:nvPicPr>
          <p:cNvPr id="29" name="Picture 28">
            <a:extLst>
              <a:ext uri="{FF2B5EF4-FFF2-40B4-BE49-F238E27FC236}">
                <a16:creationId xmlns:a16="http://schemas.microsoft.com/office/drawing/2014/main" id="{B4AA204F-CCF3-0FE1-8480-33E800239702}"/>
              </a:ext>
            </a:extLst>
          </p:cNvPr>
          <p:cNvPicPr>
            <a:picLocks noChangeAspect="1"/>
          </p:cNvPicPr>
          <p:nvPr/>
        </p:nvPicPr>
        <p:blipFill>
          <a:blip r:embed="rId5"/>
          <a:stretch>
            <a:fillRect/>
          </a:stretch>
        </p:blipFill>
        <p:spPr>
          <a:xfrm>
            <a:off x="9208129" y="2299242"/>
            <a:ext cx="2488478" cy="897629"/>
          </a:xfrm>
          <a:prstGeom prst="rect">
            <a:avLst/>
          </a:prstGeom>
          <a:ln>
            <a:solidFill>
              <a:schemeClr val="tx1"/>
            </a:solidFill>
            <a:prstDash val="dash"/>
          </a:ln>
        </p:spPr>
      </p:pic>
      <p:sp>
        <p:nvSpPr>
          <p:cNvPr id="30" name="TextBox 29">
            <a:extLst>
              <a:ext uri="{FF2B5EF4-FFF2-40B4-BE49-F238E27FC236}">
                <a16:creationId xmlns:a16="http://schemas.microsoft.com/office/drawing/2014/main" id="{3977672E-4951-1840-0205-C20CD05D5FE2}"/>
              </a:ext>
            </a:extLst>
          </p:cNvPr>
          <p:cNvSpPr txBox="1"/>
          <p:nvPr/>
        </p:nvSpPr>
        <p:spPr>
          <a:xfrm>
            <a:off x="10452368" y="1657713"/>
            <a:ext cx="1427324" cy="369332"/>
          </a:xfrm>
          <a:prstGeom prst="rect">
            <a:avLst/>
          </a:prstGeom>
          <a:noFill/>
        </p:spPr>
        <p:txBody>
          <a:bodyPr wrap="square" rtlCol="0">
            <a:spAutoFit/>
          </a:bodyPr>
          <a:lstStyle/>
          <a:p>
            <a:r>
              <a:rPr lang="en-US" sz="1100"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BATCH SIZE </a:t>
            </a:r>
            <a:r>
              <a:rPr lang="en-US" sz="1800"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rPr>
              <a:t>32</a:t>
            </a:r>
            <a:endParaRPr lang="en-US"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endParaRPr>
          </a:p>
        </p:txBody>
      </p:sp>
      <p:sp>
        <p:nvSpPr>
          <p:cNvPr id="31" name="TextBox 30">
            <a:extLst>
              <a:ext uri="{FF2B5EF4-FFF2-40B4-BE49-F238E27FC236}">
                <a16:creationId xmlns:a16="http://schemas.microsoft.com/office/drawing/2014/main" id="{32CF0BEC-1679-64A4-E499-7A1DAEFCFC41}"/>
              </a:ext>
            </a:extLst>
          </p:cNvPr>
          <p:cNvSpPr txBox="1"/>
          <p:nvPr/>
        </p:nvSpPr>
        <p:spPr>
          <a:xfrm>
            <a:off x="10706103" y="3488069"/>
            <a:ext cx="1270168" cy="369332"/>
          </a:xfrm>
          <a:prstGeom prst="rect">
            <a:avLst/>
          </a:prstGeom>
          <a:noFill/>
        </p:spPr>
        <p:txBody>
          <a:bodyPr wrap="square" rtlCol="0">
            <a:spAutoFit/>
          </a:bodyPr>
          <a:lstStyle/>
          <a:p>
            <a:r>
              <a:rPr lang="en-US" sz="1100"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PATIENCE:</a:t>
            </a:r>
            <a:r>
              <a:rPr lang="en-US"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 </a:t>
            </a:r>
            <a:r>
              <a:rPr lang="en-US" sz="1800"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rPr>
              <a:t>10</a:t>
            </a:r>
            <a:endParaRPr lang="en-US"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endParaRPr>
          </a:p>
        </p:txBody>
      </p:sp>
      <p:sp>
        <p:nvSpPr>
          <p:cNvPr id="32" name="TextBox 31">
            <a:extLst>
              <a:ext uri="{FF2B5EF4-FFF2-40B4-BE49-F238E27FC236}">
                <a16:creationId xmlns:a16="http://schemas.microsoft.com/office/drawing/2014/main" id="{46B5A764-977E-48B2-699C-B074A5F0FA89}"/>
              </a:ext>
            </a:extLst>
          </p:cNvPr>
          <p:cNvSpPr txBox="1"/>
          <p:nvPr/>
        </p:nvSpPr>
        <p:spPr>
          <a:xfrm>
            <a:off x="9106564" y="4471089"/>
            <a:ext cx="2691608" cy="307777"/>
          </a:xfrm>
          <a:prstGeom prst="rect">
            <a:avLst/>
          </a:prstGeom>
          <a:noFill/>
        </p:spPr>
        <p:txBody>
          <a:bodyPr wrap="square" rtlCol="0">
            <a:spAutoFit/>
          </a:bodyPr>
          <a:lstStyle/>
          <a:p>
            <a:r>
              <a:rPr lang="en-US" sz="1100"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LOSS</a:t>
            </a:r>
            <a:r>
              <a:rPr lang="en-US"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 </a:t>
            </a:r>
            <a:r>
              <a:rPr lang="en-US"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rPr>
              <a:t>MEAN SQUARED ERROR</a:t>
            </a:r>
          </a:p>
        </p:txBody>
      </p:sp>
      <p:pic>
        <p:nvPicPr>
          <p:cNvPr id="8" name="Picture 7">
            <a:extLst>
              <a:ext uri="{FF2B5EF4-FFF2-40B4-BE49-F238E27FC236}">
                <a16:creationId xmlns:a16="http://schemas.microsoft.com/office/drawing/2014/main" id="{9A8D520D-4F1D-B676-0E0E-E2D4049A7E9E}"/>
              </a:ext>
            </a:extLst>
          </p:cNvPr>
          <p:cNvPicPr>
            <a:picLocks noChangeAspect="1"/>
          </p:cNvPicPr>
          <p:nvPr/>
        </p:nvPicPr>
        <p:blipFill rotWithShape="1">
          <a:blip r:embed="rId6">
            <a:duotone>
              <a:prstClr val="black"/>
              <a:srgbClr val="D9C3A5">
                <a:tint val="50000"/>
                <a:satMod val="180000"/>
              </a:srgbClr>
            </a:duotone>
          </a:blip>
          <a:srcRect b="3400"/>
          <a:stretch/>
        </p:blipFill>
        <p:spPr>
          <a:xfrm rot="16200000">
            <a:off x="3204689" y="-872377"/>
            <a:ext cx="2238283" cy="7844702"/>
          </a:xfrm>
          <a:prstGeom prst="rect">
            <a:avLst/>
          </a:prstGeom>
        </p:spPr>
      </p:pic>
      <p:sp>
        <p:nvSpPr>
          <p:cNvPr id="5" name="TextBox 4">
            <a:extLst>
              <a:ext uri="{FF2B5EF4-FFF2-40B4-BE49-F238E27FC236}">
                <a16:creationId xmlns:a16="http://schemas.microsoft.com/office/drawing/2014/main" id="{D5B527B9-00E3-CBE8-B8D9-F4B9423863F1}"/>
              </a:ext>
            </a:extLst>
          </p:cNvPr>
          <p:cNvSpPr txBox="1"/>
          <p:nvPr/>
        </p:nvSpPr>
        <p:spPr>
          <a:xfrm>
            <a:off x="583890" y="1641498"/>
            <a:ext cx="8255326" cy="307777"/>
          </a:xfrm>
          <a:prstGeom prst="rect">
            <a:avLst/>
          </a:prstGeom>
          <a:noFill/>
        </p:spPr>
        <p:txBody>
          <a:bodyPr wrap="square" rtlCol="0">
            <a:spAutoFit/>
          </a:bodyPr>
          <a:lstStyle/>
          <a:p>
            <a:r>
              <a:rPr lang="en-IN" b="1"/>
              <a:t>M</a:t>
            </a:r>
            <a:r>
              <a:rPr lang="en-IN" b="1">
                <a:effectLst/>
              </a:rPr>
              <a:t>odel Type</a:t>
            </a:r>
            <a:r>
              <a:rPr lang="en-IN"/>
              <a:t>: "Sequential" - A linear stack of layers, straightforward and simple architecture.</a:t>
            </a:r>
          </a:p>
        </p:txBody>
      </p:sp>
      <p:sp>
        <p:nvSpPr>
          <p:cNvPr id="10" name="TextBox 9">
            <a:extLst>
              <a:ext uri="{FF2B5EF4-FFF2-40B4-BE49-F238E27FC236}">
                <a16:creationId xmlns:a16="http://schemas.microsoft.com/office/drawing/2014/main" id="{E2878471-EE56-85BB-D190-6DB50662B874}"/>
              </a:ext>
            </a:extLst>
          </p:cNvPr>
          <p:cNvSpPr txBox="1"/>
          <p:nvPr/>
        </p:nvSpPr>
        <p:spPr>
          <a:xfrm>
            <a:off x="1787770" y="4057032"/>
            <a:ext cx="1316725" cy="2508379"/>
          </a:xfrm>
          <a:prstGeom prst="rect">
            <a:avLst/>
          </a:prstGeom>
          <a:noFill/>
        </p:spPr>
        <p:txBody>
          <a:bodyPr wrap="square" rtlCol="0">
            <a:spAutoFit/>
          </a:bodyPr>
          <a:lstStyle/>
          <a:p>
            <a:pPr algn="just"/>
            <a:r>
              <a:rPr lang="en-IN" sz="1100" b="0" i="0" dirty="0">
                <a:solidFill>
                  <a:srgbClr val="0D0D0D"/>
                </a:solidFill>
                <a:effectLst/>
                <a:latin typeface="Malgun Gothic" panose="020B0503020000020004" pitchFamily="34" charset="-127"/>
                <a:ea typeface="Malgun Gothic" panose="020B0503020000020004" pitchFamily="34" charset="-127"/>
              </a:rPr>
              <a:t>First layer with an output shape of (None, 28, 50). The None indicates that the batch size can vary, 28 is the sequence length, and 50 is the number of LSTM units in the layer. This layer has </a:t>
            </a:r>
            <a:r>
              <a:rPr lang="en-IN" b="1" i="0">
                <a:solidFill>
                  <a:schemeClr val="bg2"/>
                </a:solidFill>
                <a:effectLst/>
                <a:latin typeface="Malgun Gothic" panose="020B0503020000020004" pitchFamily="34" charset="-127"/>
                <a:ea typeface="Malgun Gothic" panose="020B0503020000020004" pitchFamily="34" charset="-127"/>
              </a:rPr>
              <a:t>5,997,600 </a:t>
            </a:r>
            <a:r>
              <a:rPr lang="en-IN" sz="1100" b="0" i="0" dirty="0">
                <a:solidFill>
                  <a:srgbClr val="0D0D0D"/>
                </a:solidFill>
                <a:effectLst/>
                <a:latin typeface="Malgun Gothic" panose="020B0503020000020004" pitchFamily="34" charset="-127"/>
                <a:ea typeface="Malgun Gothic" panose="020B0503020000020004" pitchFamily="34" charset="-127"/>
              </a:rPr>
              <a:t>parameters</a:t>
            </a:r>
            <a:r>
              <a:rPr lang="en-IN" sz="1100" dirty="0">
                <a:solidFill>
                  <a:srgbClr val="0D0D0D"/>
                </a:solidFill>
                <a:latin typeface="Malgun Gothic" panose="020B0503020000020004" pitchFamily="34" charset="-127"/>
                <a:ea typeface="Malgun Gothic" panose="020B0503020000020004" pitchFamily="34" charset="-127"/>
              </a:rPr>
              <a:t>.</a:t>
            </a:r>
            <a:endParaRPr lang="en-IN" sz="1100" b="0" i="0" dirty="0">
              <a:solidFill>
                <a:srgbClr val="0D0D0D"/>
              </a:solidFill>
              <a:effectLst/>
              <a:latin typeface="Malgun Gothic" panose="020B0503020000020004" pitchFamily="34" charset="-127"/>
              <a:ea typeface="Malgun Gothic" panose="020B0503020000020004" pitchFamily="34" charset="-127"/>
            </a:endParaRPr>
          </a:p>
        </p:txBody>
      </p:sp>
      <p:sp>
        <p:nvSpPr>
          <p:cNvPr id="13" name="TextBox 12">
            <a:extLst>
              <a:ext uri="{FF2B5EF4-FFF2-40B4-BE49-F238E27FC236}">
                <a16:creationId xmlns:a16="http://schemas.microsoft.com/office/drawing/2014/main" id="{3B7BB51B-F426-4405-B3E1-0257B10A8C7E}"/>
              </a:ext>
            </a:extLst>
          </p:cNvPr>
          <p:cNvSpPr txBox="1"/>
          <p:nvPr/>
        </p:nvSpPr>
        <p:spPr>
          <a:xfrm>
            <a:off x="3350183" y="4051703"/>
            <a:ext cx="1021407" cy="1969770"/>
          </a:xfrm>
          <a:prstGeom prst="rect">
            <a:avLst/>
          </a:prstGeom>
          <a:noFill/>
        </p:spPr>
        <p:txBody>
          <a:bodyPr wrap="square" rtlCol="0">
            <a:spAutoFit/>
          </a:bodyPr>
          <a:lstStyle/>
          <a:p>
            <a:pPr algn="just"/>
            <a:r>
              <a:rPr lang="en-IN" sz="1200" dirty="0">
                <a:effectLst/>
                <a:latin typeface="Malgun Gothic" panose="020B0503020000020004" pitchFamily="34" charset="-127"/>
                <a:ea typeface="Malgun Gothic" panose="020B0503020000020004" pitchFamily="34" charset="-127"/>
              </a:rPr>
              <a:t>Produces a 50-dimensional output vector for each input sequence with</a:t>
            </a:r>
          </a:p>
          <a:p>
            <a:pPr algn="just"/>
            <a:r>
              <a:rPr lang="en-IN" sz="1200" dirty="0">
                <a:effectLst/>
                <a:latin typeface="Malgun Gothic" panose="020B0503020000020004" pitchFamily="34" charset="-127"/>
                <a:ea typeface="Malgun Gothic" panose="020B0503020000020004" pitchFamily="34" charset="-127"/>
              </a:rPr>
              <a:t> </a:t>
            </a:r>
            <a:r>
              <a:rPr lang="en-IN" b="1">
                <a:solidFill>
                  <a:schemeClr val="bg2"/>
                </a:solidFill>
                <a:effectLst/>
                <a:latin typeface="Malgun Gothic" panose="020B0503020000020004" pitchFamily="34" charset="-127"/>
                <a:ea typeface="Malgun Gothic" panose="020B0503020000020004" pitchFamily="34" charset="-127"/>
              </a:rPr>
              <a:t>20,200 </a:t>
            </a:r>
            <a:r>
              <a:rPr lang="en-IN" sz="1200" dirty="0">
                <a:effectLst/>
                <a:latin typeface="Malgun Gothic" panose="020B0503020000020004" pitchFamily="34" charset="-127"/>
                <a:ea typeface="Malgun Gothic" panose="020B0503020000020004" pitchFamily="34" charset="-127"/>
              </a:rPr>
              <a:t>parameters.</a:t>
            </a:r>
          </a:p>
        </p:txBody>
      </p:sp>
      <p:sp>
        <p:nvSpPr>
          <p:cNvPr id="14" name="TextBox 13">
            <a:extLst>
              <a:ext uri="{FF2B5EF4-FFF2-40B4-BE49-F238E27FC236}">
                <a16:creationId xmlns:a16="http://schemas.microsoft.com/office/drawing/2014/main" id="{0B12BA41-1A3F-A408-D4EC-57338031F4B8}"/>
              </a:ext>
            </a:extLst>
          </p:cNvPr>
          <p:cNvSpPr txBox="1"/>
          <p:nvPr/>
        </p:nvSpPr>
        <p:spPr>
          <a:xfrm>
            <a:off x="4648438" y="4021877"/>
            <a:ext cx="1140190" cy="2369880"/>
          </a:xfrm>
          <a:prstGeom prst="rect">
            <a:avLst/>
          </a:prstGeom>
          <a:noFill/>
        </p:spPr>
        <p:txBody>
          <a:bodyPr wrap="square" rtlCol="0">
            <a:spAutoFit/>
          </a:bodyPr>
          <a:lstStyle/>
          <a:p>
            <a:pPr algn="just"/>
            <a:r>
              <a:rPr lang="en-IN" sz="1200" dirty="0">
                <a:latin typeface="Malgun Gothic" panose="020B0503020000020004" pitchFamily="34" charset="-127"/>
                <a:ea typeface="Malgun Gothic" panose="020B0503020000020004" pitchFamily="34" charset="-127"/>
              </a:rPr>
              <a:t>F</a:t>
            </a:r>
            <a:r>
              <a:rPr lang="en-IN" sz="1200" dirty="0">
                <a:effectLst/>
                <a:latin typeface="Malgun Gothic" panose="020B0503020000020004" pitchFamily="34" charset="-127"/>
                <a:ea typeface="Malgun Gothic" panose="020B0503020000020004" pitchFamily="34" charset="-127"/>
              </a:rPr>
              <a:t>ully connected layer with a massive </a:t>
            </a:r>
            <a:r>
              <a:rPr lang="en-IN" b="1">
                <a:solidFill>
                  <a:schemeClr val="bg2"/>
                </a:solidFill>
                <a:effectLst/>
                <a:latin typeface="Malgun Gothic" panose="020B0503020000020004" pitchFamily="34" charset="-127"/>
                <a:ea typeface="Malgun Gothic" panose="020B0503020000020004" pitchFamily="34" charset="-127"/>
              </a:rPr>
              <a:t>838,236</a:t>
            </a:r>
            <a:r>
              <a:rPr lang="en-IN">
                <a:effectLst/>
                <a:latin typeface="Malgun Gothic" panose="020B0503020000020004" pitchFamily="34" charset="-127"/>
                <a:ea typeface="Malgun Gothic" panose="020B0503020000020004" pitchFamily="34" charset="-127"/>
              </a:rPr>
              <a:t> </a:t>
            </a:r>
            <a:r>
              <a:rPr lang="en-IN" sz="1200" dirty="0">
                <a:effectLst/>
                <a:latin typeface="Malgun Gothic" panose="020B0503020000020004" pitchFamily="34" charset="-127"/>
                <a:ea typeface="Malgun Gothic" panose="020B0503020000020004" pitchFamily="34" charset="-127"/>
              </a:rPr>
              <a:t>units, containing </a:t>
            </a:r>
            <a:r>
              <a:rPr lang="en-IN" b="1">
                <a:solidFill>
                  <a:schemeClr val="bg2"/>
                </a:solidFill>
                <a:effectLst/>
                <a:latin typeface="Malgun Gothic" panose="020B0503020000020004" pitchFamily="34" charset="-127"/>
                <a:ea typeface="Malgun Gothic" panose="020B0503020000020004" pitchFamily="34" charset="-127"/>
              </a:rPr>
              <a:t>42,750,036 </a:t>
            </a:r>
            <a:r>
              <a:rPr lang="en-IN" sz="1200" dirty="0">
                <a:effectLst/>
                <a:latin typeface="Malgun Gothic" panose="020B0503020000020004" pitchFamily="34" charset="-127"/>
                <a:ea typeface="Malgun Gothic" panose="020B0503020000020004" pitchFamily="34" charset="-127"/>
              </a:rPr>
              <a:t>parameters for high-dimensional output tasks.</a:t>
            </a:r>
          </a:p>
        </p:txBody>
      </p:sp>
      <p:sp>
        <p:nvSpPr>
          <p:cNvPr id="16" name="TextBox 15">
            <a:extLst>
              <a:ext uri="{FF2B5EF4-FFF2-40B4-BE49-F238E27FC236}">
                <a16:creationId xmlns:a16="http://schemas.microsoft.com/office/drawing/2014/main" id="{C4D75213-1805-6FE5-602C-E43ADB1A1278}"/>
              </a:ext>
            </a:extLst>
          </p:cNvPr>
          <p:cNvSpPr txBox="1"/>
          <p:nvPr/>
        </p:nvSpPr>
        <p:spPr>
          <a:xfrm>
            <a:off x="5959463" y="4016929"/>
            <a:ext cx="916533" cy="2492990"/>
          </a:xfrm>
          <a:prstGeom prst="rect">
            <a:avLst/>
          </a:prstGeom>
          <a:noFill/>
        </p:spPr>
        <p:txBody>
          <a:bodyPr wrap="square" rtlCol="0">
            <a:spAutoFit/>
          </a:bodyPr>
          <a:lstStyle/>
          <a:p>
            <a:pPr algn="just"/>
            <a:r>
              <a:rPr lang="en-IN" sz="1200" dirty="0">
                <a:effectLst/>
                <a:latin typeface="Malgun Gothic" panose="020B0503020000020004" pitchFamily="34" charset="-127"/>
                <a:ea typeface="Malgun Gothic" panose="020B0503020000020004" pitchFamily="34" charset="-127"/>
              </a:rPr>
              <a:t>Changes the shape of its input to (None, 28, 29937) for specific output formatting, has 0 parameters.</a:t>
            </a:r>
          </a:p>
          <a:p>
            <a:pPr algn="just"/>
            <a:endParaRPr lang="en-IN" sz="1200" dirty="0">
              <a:effectLst/>
              <a:latin typeface="Malgun Gothic" panose="020B0503020000020004" pitchFamily="34" charset="-127"/>
              <a:ea typeface="Malgun Gothic" panose="020B0503020000020004" pitchFamily="34" charset="-127"/>
            </a:endParaRPr>
          </a:p>
        </p:txBody>
      </p:sp>
      <p:sp>
        <p:nvSpPr>
          <p:cNvPr id="18" name="TextBox 17">
            <a:extLst>
              <a:ext uri="{FF2B5EF4-FFF2-40B4-BE49-F238E27FC236}">
                <a16:creationId xmlns:a16="http://schemas.microsoft.com/office/drawing/2014/main" id="{369341E9-C2A3-5E6E-FFED-4E78D9ABEA4D}"/>
              </a:ext>
            </a:extLst>
          </p:cNvPr>
          <p:cNvSpPr txBox="1"/>
          <p:nvPr/>
        </p:nvSpPr>
        <p:spPr>
          <a:xfrm>
            <a:off x="7113904" y="3961883"/>
            <a:ext cx="1288886" cy="2677656"/>
          </a:xfrm>
          <a:prstGeom prst="rect">
            <a:avLst/>
          </a:prstGeom>
          <a:noFill/>
        </p:spPr>
        <p:txBody>
          <a:bodyPr wrap="square">
            <a:spAutoFit/>
          </a:bodyPr>
          <a:lstStyle/>
          <a:p>
            <a:pPr algn="just"/>
            <a:r>
              <a:rPr lang="en-US" sz="1200" dirty="0">
                <a:latin typeface="Malgun Gothic" panose="020B0503020000020004" pitchFamily="34" charset="-127"/>
                <a:ea typeface="Malgun Gothic" panose="020B0503020000020004" pitchFamily="34" charset="-127"/>
              </a:rPr>
              <a:t>Instances of 28 days time  period data with each day having </a:t>
            </a:r>
            <a:r>
              <a:rPr lang="en-US" sz="1200" b="1" dirty="0">
                <a:latin typeface="Malgun Gothic" panose="020B0503020000020004" pitchFamily="34" charset="-127"/>
                <a:ea typeface="Malgun Gothic" panose="020B0503020000020004" pitchFamily="34" charset="-127"/>
              </a:rPr>
              <a:t>29937</a:t>
            </a:r>
            <a:r>
              <a:rPr lang="en-US" sz="1200" dirty="0">
                <a:latin typeface="Malgun Gothic" panose="020B0503020000020004" pitchFamily="34" charset="-127"/>
                <a:ea typeface="Malgun Gothic" panose="020B0503020000020004" pitchFamily="34" charset="-127"/>
              </a:rPr>
              <a:t> features are used as target for training and compared with the output to calculate MSE loss</a:t>
            </a:r>
          </a:p>
          <a:p>
            <a:pPr algn="just"/>
            <a:br>
              <a:rPr lang="en-US" sz="1200" dirty="0">
                <a:latin typeface="Malgun Gothic" panose="020B0503020000020004" pitchFamily="34" charset="-127"/>
                <a:ea typeface="Malgun Gothic" panose="020B0503020000020004" pitchFamily="34" charset="-127"/>
              </a:rPr>
            </a:br>
            <a:endParaRPr lang="en-US" sz="1200" dirty="0">
              <a:latin typeface="Malgun Gothic" panose="020B0503020000020004" pitchFamily="34" charset="-127"/>
              <a:ea typeface="Malgun Gothic" panose="020B0503020000020004" pitchFamily="34" charset="-127"/>
            </a:endParaRPr>
          </a:p>
        </p:txBody>
      </p:sp>
      <p:sp>
        <p:nvSpPr>
          <p:cNvPr id="19" name="TextBox 18">
            <a:extLst>
              <a:ext uri="{FF2B5EF4-FFF2-40B4-BE49-F238E27FC236}">
                <a16:creationId xmlns:a16="http://schemas.microsoft.com/office/drawing/2014/main" id="{17C2FDC4-BDDD-301A-29BD-F0CE4A813F69}"/>
              </a:ext>
            </a:extLst>
          </p:cNvPr>
          <p:cNvSpPr txBox="1"/>
          <p:nvPr/>
        </p:nvSpPr>
        <p:spPr>
          <a:xfrm>
            <a:off x="525514" y="4109262"/>
            <a:ext cx="1098002" cy="2308324"/>
          </a:xfrm>
          <a:prstGeom prst="rect">
            <a:avLst/>
          </a:prstGeom>
          <a:noFill/>
        </p:spPr>
        <p:txBody>
          <a:bodyPr wrap="square">
            <a:spAutoFit/>
          </a:bodyPr>
          <a:lstStyle/>
          <a:p>
            <a:pPr algn="just"/>
            <a:r>
              <a:rPr lang="en-US" sz="1200" dirty="0">
                <a:latin typeface="Malgun Gothic" panose="020B0503020000020004" pitchFamily="34" charset="-127"/>
                <a:ea typeface="Malgun Gothic" panose="020B0503020000020004" pitchFamily="34" charset="-127"/>
              </a:rPr>
              <a:t>Several instances/samples of time period data with each day having </a:t>
            </a:r>
            <a:r>
              <a:rPr lang="en-US" sz="1200" b="1" dirty="0">
                <a:latin typeface="Malgun Gothic" panose="020B0503020000020004" pitchFamily="34" charset="-127"/>
                <a:ea typeface="Malgun Gothic" panose="020B0503020000020004" pitchFamily="34" charset="-127"/>
              </a:rPr>
              <a:t>29937</a:t>
            </a:r>
            <a:r>
              <a:rPr lang="en-US" sz="1200" dirty="0">
                <a:latin typeface="Malgun Gothic" panose="020B0503020000020004" pitchFamily="34" charset="-127"/>
                <a:ea typeface="Malgun Gothic" panose="020B0503020000020004" pitchFamily="34" charset="-127"/>
              </a:rPr>
              <a:t> features are used as input for training</a:t>
            </a:r>
          </a:p>
        </p:txBody>
      </p:sp>
      <p:sp>
        <p:nvSpPr>
          <p:cNvPr id="20" name="TextBox 19">
            <a:extLst>
              <a:ext uri="{FF2B5EF4-FFF2-40B4-BE49-F238E27FC236}">
                <a16:creationId xmlns:a16="http://schemas.microsoft.com/office/drawing/2014/main" id="{E4B3198C-71A1-F4B9-30CD-A1C08FFEBC70}"/>
              </a:ext>
            </a:extLst>
          </p:cNvPr>
          <p:cNvSpPr txBox="1"/>
          <p:nvPr/>
        </p:nvSpPr>
        <p:spPr>
          <a:xfrm>
            <a:off x="9286811" y="3961883"/>
            <a:ext cx="2798721" cy="307777"/>
          </a:xfrm>
          <a:prstGeom prst="rect">
            <a:avLst/>
          </a:prstGeom>
          <a:noFill/>
        </p:spPr>
        <p:txBody>
          <a:bodyPr wrap="square" rtlCol="0">
            <a:spAutoFit/>
          </a:bodyPr>
          <a:lstStyle/>
          <a:p>
            <a:r>
              <a:rPr lang="en-US" sz="1100"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ACTIVATION FUNCTION: </a:t>
            </a:r>
            <a:r>
              <a:rPr lang="en-US"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rPr>
              <a:t>Sigmoid</a:t>
            </a:r>
            <a:endParaRPr lang="en-US" sz="1100" b="1">
              <a:solidFill>
                <a:schemeClr val="bg1">
                  <a:lumMod val="50000"/>
                </a:schemeClr>
              </a:solidFill>
              <a:latin typeface="Malgun Gothic" panose="020B0503020000020004" pitchFamily="34" charset="-127"/>
              <a:ea typeface="Malgun Gothic" panose="020B0503020000020004" pitchFamily="34" charset="-127"/>
              <a:cs typeface="Segoe UI" panose="020B0502040204020203" pitchFamily="34" charset="0"/>
            </a:endParaRPr>
          </a:p>
        </p:txBody>
      </p:sp>
      <p:pic>
        <p:nvPicPr>
          <p:cNvPr id="21" name="Picture 20">
            <a:extLst>
              <a:ext uri="{FF2B5EF4-FFF2-40B4-BE49-F238E27FC236}">
                <a16:creationId xmlns:a16="http://schemas.microsoft.com/office/drawing/2014/main" id="{C51EE06B-012D-4050-0328-10525C2B6A48}"/>
              </a:ext>
            </a:extLst>
          </p:cNvPr>
          <p:cNvPicPr>
            <a:picLocks noChangeAspect="1"/>
          </p:cNvPicPr>
          <p:nvPr/>
        </p:nvPicPr>
        <p:blipFill rotWithShape="1">
          <a:blip r:embed="rId7"/>
          <a:srcRect t="60265" r="44571" b="-2618"/>
          <a:stretch/>
        </p:blipFill>
        <p:spPr>
          <a:xfrm>
            <a:off x="8929272" y="5935100"/>
            <a:ext cx="3073402" cy="257830"/>
          </a:xfrm>
          <a:prstGeom prst="rect">
            <a:avLst/>
          </a:prstGeom>
        </p:spPr>
      </p:pic>
    </p:spTree>
    <p:extLst>
      <p:ext uri="{BB962C8B-B14F-4D97-AF65-F5344CB8AC3E}">
        <p14:creationId xmlns:p14="http://schemas.microsoft.com/office/powerpoint/2010/main" val="1295841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8" y="176629"/>
            <a:ext cx="10242045" cy="553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800" b="1" cap="small">
                <a:solidFill>
                  <a:srgbClr val="3B2726"/>
                </a:solidFill>
                <a:latin typeface="Malgun Gothic"/>
                <a:ea typeface="Malgun Gothic"/>
                <a:cs typeface="Malgun Gothic"/>
                <a:sym typeface="Malgun Gothic"/>
              </a:rPr>
              <a:t>Data Modeling to Predict Sales | HYPER PARAMETERS</a:t>
            </a:r>
            <a:endParaRPr lang="en-US" sz="2800">
              <a:solidFill>
                <a:srgbClr val="3B2726"/>
              </a:solidFill>
              <a:latin typeface="Malgun Gothic"/>
              <a:ea typeface="Malgun Gothic"/>
              <a:cs typeface="Malgun Gothic"/>
              <a:sym typeface="Malgun Gothic"/>
            </a:endParaRPr>
          </a:p>
        </p:txBody>
      </p:sp>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sp>
        <p:nvSpPr>
          <p:cNvPr id="11" name="Google Shape;107;p2">
            <a:extLst>
              <a:ext uri="{FF2B5EF4-FFF2-40B4-BE49-F238E27FC236}">
                <a16:creationId xmlns:a16="http://schemas.microsoft.com/office/drawing/2014/main" id="{E1FE0866-5DC6-94FA-D7A8-EC8EFE80F703}"/>
              </a:ext>
            </a:extLst>
          </p:cNvPr>
          <p:cNvSpPr txBox="1"/>
          <p:nvPr/>
        </p:nvSpPr>
        <p:spPr>
          <a:xfrm>
            <a:off x="9255104" y="1182501"/>
            <a:ext cx="293689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u="sng">
                <a:solidFill>
                  <a:srgbClr val="3B2726"/>
                </a:solidFill>
                <a:latin typeface="Malgun Gothic"/>
                <a:ea typeface="Malgun Gothic"/>
                <a:sym typeface="Malgun Gothic"/>
              </a:rPr>
              <a:t>Best Picks</a:t>
            </a:r>
            <a:endParaRPr b="1" u="sng">
              <a:solidFill>
                <a:srgbClr val="3B2726"/>
              </a:solidFill>
            </a:endParaRPr>
          </a:p>
        </p:txBody>
      </p:sp>
      <p:pic>
        <p:nvPicPr>
          <p:cNvPr id="7" name="Picture 6" descr="Walmart Spark Logo PNG Vector (AI) Free Download">
            <a:extLst>
              <a:ext uri="{FF2B5EF4-FFF2-40B4-BE49-F238E27FC236}">
                <a16:creationId xmlns:a16="http://schemas.microsoft.com/office/drawing/2014/main" id="{85979FB3-D7F9-C35C-8F65-AD41D3401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526C1DF-54FF-166D-5A0D-56EAC637986D}"/>
              </a:ext>
            </a:extLst>
          </p:cNvPr>
          <p:cNvPicPr>
            <a:picLocks noChangeAspect="1"/>
          </p:cNvPicPr>
          <p:nvPr/>
        </p:nvPicPr>
        <p:blipFill>
          <a:blip r:embed="rId4"/>
          <a:stretch>
            <a:fillRect/>
          </a:stretch>
        </p:blipFill>
        <p:spPr>
          <a:xfrm>
            <a:off x="9640167" y="1829918"/>
            <a:ext cx="23117" cy="4114800"/>
          </a:xfrm>
          <a:prstGeom prst="rect">
            <a:avLst/>
          </a:prstGeom>
        </p:spPr>
      </p:pic>
      <p:sp>
        <p:nvSpPr>
          <p:cNvPr id="2" name="TextBox 1">
            <a:extLst>
              <a:ext uri="{FF2B5EF4-FFF2-40B4-BE49-F238E27FC236}">
                <a16:creationId xmlns:a16="http://schemas.microsoft.com/office/drawing/2014/main" id="{8E1A555F-319C-C8A1-71CE-0FF98101D985}"/>
              </a:ext>
            </a:extLst>
          </p:cNvPr>
          <p:cNvSpPr txBox="1"/>
          <p:nvPr/>
        </p:nvSpPr>
        <p:spPr>
          <a:xfrm>
            <a:off x="9929946" y="3067292"/>
            <a:ext cx="1839836" cy="307777"/>
          </a:xfrm>
          <a:prstGeom prst="rect">
            <a:avLst/>
          </a:prstGeom>
          <a:noFill/>
        </p:spPr>
        <p:txBody>
          <a:bodyPr wrap="square" rtlCol="0">
            <a:spAutoFit/>
          </a:bodyPr>
          <a:lstStyle/>
          <a:p>
            <a:r>
              <a:rPr lang="en-US" b="1">
                <a:solidFill>
                  <a:schemeClr val="tx1">
                    <a:lumMod val="65000"/>
                    <a:lumOff val="35000"/>
                  </a:schemeClr>
                </a:solidFill>
                <a:latin typeface="Malgun Gothic" panose="020B0503020000020004" pitchFamily="34" charset="-127"/>
                <a:ea typeface="Malgun Gothic" panose="020B0503020000020004" pitchFamily="34" charset="-127"/>
                <a:cs typeface="Segoe UI" panose="020B0502040204020203" pitchFamily="34" charset="0"/>
              </a:rPr>
              <a:t>EPOCH - 100</a:t>
            </a:r>
          </a:p>
        </p:txBody>
      </p:sp>
      <p:sp>
        <p:nvSpPr>
          <p:cNvPr id="6" name="TextBox 5">
            <a:extLst>
              <a:ext uri="{FF2B5EF4-FFF2-40B4-BE49-F238E27FC236}">
                <a16:creationId xmlns:a16="http://schemas.microsoft.com/office/drawing/2014/main" id="{D4E19B74-8426-6D2A-36B5-12665B29286C}"/>
              </a:ext>
            </a:extLst>
          </p:cNvPr>
          <p:cNvSpPr txBox="1"/>
          <p:nvPr/>
        </p:nvSpPr>
        <p:spPr>
          <a:xfrm>
            <a:off x="9904316" y="2145772"/>
            <a:ext cx="2099859" cy="307777"/>
          </a:xfrm>
          <a:prstGeom prst="rect">
            <a:avLst/>
          </a:prstGeom>
          <a:noFill/>
        </p:spPr>
        <p:txBody>
          <a:bodyPr wrap="square" rtlCol="0">
            <a:spAutoFit/>
          </a:bodyPr>
          <a:lstStyle/>
          <a:p>
            <a:r>
              <a:rPr lang="en-US" b="1">
                <a:solidFill>
                  <a:schemeClr val="tx1">
                    <a:lumMod val="65000"/>
                    <a:lumOff val="35000"/>
                  </a:schemeClr>
                </a:solidFill>
                <a:latin typeface="Malgun Gothic" panose="020B0503020000020004" pitchFamily="34" charset="-127"/>
                <a:ea typeface="Malgun Gothic" panose="020B0503020000020004" pitchFamily="34" charset="-127"/>
                <a:cs typeface="Segoe UI" panose="020B0502040204020203" pitchFamily="34" charset="0"/>
              </a:rPr>
              <a:t>OPTIMIZERS - ADAM</a:t>
            </a:r>
          </a:p>
        </p:txBody>
      </p:sp>
      <p:sp>
        <p:nvSpPr>
          <p:cNvPr id="22" name="TextBox 21">
            <a:extLst>
              <a:ext uri="{FF2B5EF4-FFF2-40B4-BE49-F238E27FC236}">
                <a16:creationId xmlns:a16="http://schemas.microsoft.com/office/drawing/2014/main" id="{4D631EA6-D305-B2B8-E35A-C92BEF8B4A15}"/>
              </a:ext>
            </a:extLst>
          </p:cNvPr>
          <p:cNvSpPr txBox="1"/>
          <p:nvPr/>
        </p:nvSpPr>
        <p:spPr>
          <a:xfrm>
            <a:off x="9929946" y="4128021"/>
            <a:ext cx="1839836" cy="307777"/>
          </a:xfrm>
          <a:prstGeom prst="rect">
            <a:avLst/>
          </a:prstGeom>
          <a:noFill/>
        </p:spPr>
        <p:txBody>
          <a:bodyPr wrap="square" rtlCol="0">
            <a:spAutoFit/>
          </a:bodyPr>
          <a:lstStyle/>
          <a:p>
            <a:r>
              <a:rPr lang="en-US" b="1">
                <a:solidFill>
                  <a:schemeClr val="tx1">
                    <a:lumMod val="65000"/>
                    <a:lumOff val="35000"/>
                  </a:schemeClr>
                </a:solidFill>
                <a:latin typeface="Malgun Gothic" panose="020B0503020000020004" pitchFamily="34" charset="-127"/>
                <a:ea typeface="Malgun Gothic" panose="020B0503020000020004" pitchFamily="34" charset="-127"/>
                <a:cs typeface="Segoe UI" panose="020B0502040204020203" pitchFamily="34" charset="0"/>
              </a:rPr>
              <a:t>Patience - 10</a:t>
            </a:r>
          </a:p>
        </p:txBody>
      </p:sp>
      <p:pic>
        <p:nvPicPr>
          <p:cNvPr id="30" name="Picture 29">
            <a:extLst>
              <a:ext uri="{FF2B5EF4-FFF2-40B4-BE49-F238E27FC236}">
                <a16:creationId xmlns:a16="http://schemas.microsoft.com/office/drawing/2014/main" id="{1492D3B8-B8C0-E213-1EC0-ADB64D773B84}"/>
              </a:ext>
            </a:extLst>
          </p:cNvPr>
          <p:cNvPicPr>
            <a:picLocks noChangeAspect="1"/>
          </p:cNvPicPr>
          <p:nvPr/>
        </p:nvPicPr>
        <p:blipFill>
          <a:blip r:embed="rId5"/>
          <a:stretch>
            <a:fillRect/>
          </a:stretch>
        </p:blipFill>
        <p:spPr>
          <a:xfrm>
            <a:off x="826682" y="1484971"/>
            <a:ext cx="8341326" cy="4840356"/>
          </a:xfrm>
          <a:prstGeom prst="rect">
            <a:avLst/>
          </a:prstGeom>
        </p:spPr>
      </p:pic>
      <p:sp>
        <p:nvSpPr>
          <p:cNvPr id="107" name="Google Shape;107;p2"/>
          <p:cNvSpPr txBox="1"/>
          <p:nvPr/>
        </p:nvSpPr>
        <p:spPr>
          <a:xfrm>
            <a:off x="3769651" y="1177235"/>
            <a:ext cx="380411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u="sng">
                <a:solidFill>
                  <a:srgbClr val="3B2726"/>
                </a:solidFill>
                <a:latin typeface="Malgun Gothic"/>
                <a:ea typeface="Malgun Gothic"/>
                <a:sym typeface="Malgun Gothic"/>
              </a:rPr>
              <a:t>HYPERPARAMETER TUNING</a:t>
            </a:r>
            <a:endParaRPr b="1" u="sng">
              <a:solidFill>
                <a:srgbClr val="3B2726"/>
              </a:solidFill>
            </a:endParaRPr>
          </a:p>
        </p:txBody>
      </p:sp>
      <p:sp>
        <p:nvSpPr>
          <p:cNvPr id="31" name="TextBox 30">
            <a:extLst>
              <a:ext uri="{FF2B5EF4-FFF2-40B4-BE49-F238E27FC236}">
                <a16:creationId xmlns:a16="http://schemas.microsoft.com/office/drawing/2014/main" id="{01B92CDE-070B-6232-B223-DD40BB745D5E}"/>
              </a:ext>
            </a:extLst>
          </p:cNvPr>
          <p:cNvSpPr txBox="1"/>
          <p:nvPr/>
        </p:nvSpPr>
        <p:spPr>
          <a:xfrm>
            <a:off x="9929946" y="5035212"/>
            <a:ext cx="1839836" cy="307777"/>
          </a:xfrm>
          <a:prstGeom prst="rect">
            <a:avLst/>
          </a:prstGeom>
          <a:noFill/>
        </p:spPr>
        <p:txBody>
          <a:bodyPr wrap="square" rtlCol="0">
            <a:spAutoFit/>
          </a:bodyPr>
          <a:lstStyle/>
          <a:p>
            <a:r>
              <a:rPr lang="en-US" b="1">
                <a:solidFill>
                  <a:schemeClr val="tx1">
                    <a:lumMod val="65000"/>
                    <a:lumOff val="35000"/>
                  </a:schemeClr>
                </a:solidFill>
                <a:latin typeface="Malgun Gothic" panose="020B0503020000020004" pitchFamily="34" charset="-127"/>
                <a:ea typeface="Malgun Gothic" panose="020B0503020000020004" pitchFamily="34" charset="-127"/>
                <a:cs typeface="Segoe UI" panose="020B0502040204020203" pitchFamily="34" charset="0"/>
              </a:rPr>
              <a:t>Batch Size - 32</a:t>
            </a:r>
          </a:p>
        </p:txBody>
      </p:sp>
    </p:spTree>
    <p:extLst>
      <p:ext uri="{BB962C8B-B14F-4D97-AF65-F5344CB8AC3E}">
        <p14:creationId xmlns:p14="http://schemas.microsoft.com/office/powerpoint/2010/main" val="1692524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3B27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643841" y="5186773"/>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Key Learnings &amp; Future Scope</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3488998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8" y="176629"/>
            <a:ext cx="10242045" cy="553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800" b="1" cap="small">
                <a:solidFill>
                  <a:srgbClr val="3B2726"/>
                </a:solidFill>
                <a:latin typeface="Malgun Gothic"/>
                <a:ea typeface="Malgun Gothic"/>
                <a:cs typeface="Malgun Gothic"/>
                <a:sym typeface="Malgun Gothic"/>
              </a:rPr>
              <a:t>Machine Learning in Retail </a:t>
            </a:r>
            <a:endParaRPr lang="en-US" sz="2800">
              <a:solidFill>
                <a:srgbClr val="3B2726"/>
              </a:solidFill>
              <a:latin typeface="Malgun Gothic"/>
              <a:ea typeface="Malgun Gothic"/>
              <a:cs typeface="Malgun Gothic"/>
              <a:sym typeface="Malgun Gothic"/>
            </a:endParaRPr>
          </a:p>
        </p:txBody>
      </p:sp>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pic>
        <p:nvPicPr>
          <p:cNvPr id="7" name="Picture 6" descr="Walmart Spark Logo PNG Vector (AI) Free Download">
            <a:extLst>
              <a:ext uri="{FF2B5EF4-FFF2-40B4-BE49-F238E27FC236}">
                <a16:creationId xmlns:a16="http://schemas.microsoft.com/office/drawing/2014/main" id="{85979FB3-D7F9-C35C-8F65-AD41D3401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4C49EE3-8E1F-873B-4658-BB97144C7BAD}"/>
              </a:ext>
            </a:extLst>
          </p:cNvPr>
          <p:cNvSpPr/>
          <p:nvPr/>
        </p:nvSpPr>
        <p:spPr>
          <a:xfrm>
            <a:off x="1208734" y="1010356"/>
            <a:ext cx="3747088" cy="16651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0AA1AB1-2E2B-0055-0597-6CB0D41AF6C0}"/>
              </a:ext>
            </a:extLst>
          </p:cNvPr>
          <p:cNvSpPr/>
          <p:nvPr/>
        </p:nvSpPr>
        <p:spPr>
          <a:xfrm>
            <a:off x="1502245" y="5370690"/>
            <a:ext cx="3922066" cy="1310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BD0ED-D757-4A1E-F39D-D0F9160684B7}"/>
              </a:ext>
            </a:extLst>
          </p:cNvPr>
          <p:cNvPicPr>
            <a:picLocks noChangeAspect="1"/>
          </p:cNvPicPr>
          <p:nvPr/>
        </p:nvPicPr>
        <p:blipFill>
          <a:blip r:embed="rId4"/>
          <a:stretch>
            <a:fillRect/>
          </a:stretch>
        </p:blipFill>
        <p:spPr>
          <a:xfrm>
            <a:off x="1972733" y="1361478"/>
            <a:ext cx="7772400" cy="3770686"/>
          </a:xfrm>
          <a:prstGeom prst="rect">
            <a:avLst/>
          </a:prstGeom>
        </p:spPr>
      </p:pic>
      <p:sp>
        <p:nvSpPr>
          <p:cNvPr id="12" name="TextBox 11">
            <a:extLst>
              <a:ext uri="{FF2B5EF4-FFF2-40B4-BE49-F238E27FC236}">
                <a16:creationId xmlns:a16="http://schemas.microsoft.com/office/drawing/2014/main" id="{8EB6F202-4B8E-AFD1-711F-96C380416C63}"/>
              </a:ext>
            </a:extLst>
          </p:cNvPr>
          <p:cNvSpPr txBox="1"/>
          <p:nvPr/>
        </p:nvSpPr>
        <p:spPr>
          <a:xfrm>
            <a:off x="1413210" y="1263375"/>
            <a:ext cx="3180940" cy="307777"/>
          </a:xfrm>
          <a:prstGeom prst="rect">
            <a:avLst/>
          </a:prstGeom>
          <a:noFill/>
        </p:spPr>
        <p:txBody>
          <a:bodyPr wrap="square" rtlCol="0">
            <a:spAutoFit/>
          </a:bodyPr>
          <a:lstStyle/>
          <a:p>
            <a:r>
              <a:rPr lang="en-US"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Optimized Inventory Management </a:t>
            </a:r>
          </a:p>
        </p:txBody>
      </p:sp>
      <p:sp>
        <p:nvSpPr>
          <p:cNvPr id="13" name="TextBox 12">
            <a:extLst>
              <a:ext uri="{FF2B5EF4-FFF2-40B4-BE49-F238E27FC236}">
                <a16:creationId xmlns:a16="http://schemas.microsoft.com/office/drawing/2014/main" id="{B1748FAA-5808-BA31-30A3-798D814430DF}"/>
              </a:ext>
            </a:extLst>
          </p:cNvPr>
          <p:cNvSpPr txBox="1"/>
          <p:nvPr/>
        </p:nvSpPr>
        <p:spPr>
          <a:xfrm>
            <a:off x="1434924" y="4482231"/>
            <a:ext cx="3294708" cy="307777"/>
          </a:xfrm>
          <a:prstGeom prst="rect">
            <a:avLst/>
          </a:prstGeom>
          <a:noFill/>
        </p:spPr>
        <p:txBody>
          <a:bodyPr wrap="square" rtlCol="0">
            <a:spAutoFit/>
          </a:bodyPr>
          <a:lstStyle/>
          <a:p>
            <a:r>
              <a:rPr lang="en-US"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Targeted Pricing &amp; Promotions</a:t>
            </a:r>
          </a:p>
        </p:txBody>
      </p:sp>
      <p:sp>
        <p:nvSpPr>
          <p:cNvPr id="16" name="TextBox 15">
            <a:extLst>
              <a:ext uri="{FF2B5EF4-FFF2-40B4-BE49-F238E27FC236}">
                <a16:creationId xmlns:a16="http://schemas.microsoft.com/office/drawing/2014/main" id="{DA707A70-B898-4222-9C7D-9F0EA0BA2759}"/>
              </a:ext>
            </a:extLst>
          </p:cNvPr>
          <p:cNvSpPr txBox="1"/>
          <p:nvPr/>
        </p:nvSpPr>
        <p:spPr>
          <a:xfrm>
            <a:off x="8266874" y="1255567"/>
            <a:ext cx="2722971" cy="307777"/>
          </a:xfrm>
          <a:prstGeom prst="rect">
            <a:avLst/>
          </a:prstGeom>
          <a:noFill/>
        </p:spPr>
        <p:txBody>
          <a:bodyPr wrap="square" rtlCol="0">
            <a:spAutoFit/>
          </a:bodyPr>
          <a:lstStyle/>
          <a:p>
            <a:pPr algn="ctr"/>
            <a:r>
              <a:rPr lang="en-US"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Risk Mitigation</a:t>
            </a:r>
          </a:p>
        </p:txBody>
      </p:sp>
      <p:sp>
        <p:nvSpPr>
          <p:cNvPr id="18" name="TextBox 17">
            <a:extLst>
              <a:ext uri="{FF2B5EF4-FFF2-40B4-BE49-F238E27FC236}">
                <a16:creationId xmlns:a16="http://schemas.microsoft.com/office/drawing/2014/main" id="{88778CE1-FB9F-14BF-4A47-CE906C6A3FDC}"/>
              </a:ext>
            </a:extLst>
          </p:cNvPr>
          <p:cNvSpPr txBox="1"/>
          <p:nvPr/>
        </p:nvSpPr>
        <p:spPr>
          <a:xfrm>
            <a:off x="8857781" y="4328342"/>
            <a:ext cx="2722971" cy="307777"/>
          </a:xfrm>
          <a:prstGeom prst="rect">
            <a:avLst/>
          </a:prstGeom>
          <a:noFill/>
        </p:spPr>
        <p:txBody>
          <a:bodyPr wrap="square" rtlCol="0">
            <a:spAutoFit/>
          </a:bodyPr>
          <a:lstStyle/>
          <a:p>
            <a:r>
              <a:rPr lang="en-US" b="1">
                <a:solidFill>
                  <a:srgbClr val="0B73DA"/>
                </a:solidFill>
                <a:latin typeface="Malgun Gothic" panose="020B0503020000020004" pitchFamily="34" charset="-127"/>
                <a:ea typeface="Malgun Gothic" panose="020B0503020000020004" pitchFamily="34" charset="-127"/>
                <a:cs typeface="Segoe UI" panose="020B0502040204020203" pitchFamily="34" charset="0"/>
              </a:rPr>
              <a:t>Competitive Advantage</a:t>
            </a:r>
          </a:p>
        </p:txBody>
      </p:sp>
      <p:sp>
        <p:nvSpPr>
          <p:cNvPr id="22" name="TextBox 21">
            <a:extLst>
              <a:ext uri="{FF2B5EF4-FFF2-40B4-BE49-F238E27FC236}">
                <a16:creationId xmlns:a16="http://schemas.microsoft.com/office/drawing/2014/main" id="{D9826C44-730A-59D4-FB98-61BFC23D78CB}"/>
              </a:ext>
            </a:extLst>
          </p:cNvPr>
          <p:cNvSpPr txBox="1"/>
          <p:nvPr/>
        </p:nvSpPr>
        <p:spPr>
          <a:xfrm>
            <a:off x="458411" y="4893637"/>
            <a:ext cx="5400522" cy="954107"/>
          </a:xfrm>
          <a:prstGeom prst="rect">
            <a:avLst/>
          </a:prstGeom>
          <a:noFill/>
        </p:spPr>
        <p:txBody>
          <a:bodyPr wrap="square">
            <a:spAutoFit/>
          </a:bodyPr>
          <a:lstStyle/>
          <a:p>
            <a:r>
              <a:rPr lang="en-US" b="0" i="0">
                <a:solidFill>
                  <a:srgbClr val="0D0D0D"/>
                </a:solidFill>
                <a:effectLst/>
                <a:latin typeface="Söhne"/>
              </a:rPr>
              <a:t>LSTM-based sales forecasts enable retailers to identify sales patterns, seasonal trends, and customer preferences more accurately. This information can be used to design targeted marketing campaigns and promotional activities that resonate with specific customer segments</a:t>
            </a:r>
            <a:endParaRPr lang="en-US"/>
          </a:p>
        </p:txBody>
      </p:sp>
      <p:sp>
        <p:nvSpPr>
          <p:cNvPr id="24" name="TextBox 23">
            <a:extLst>
              <a:ext uri="{FF2B5EF4-FFF2-40B4-BE49-F238E27FC236}">
                <a16:creationId xmlns:a16="http://schemas.microsoft.com/office/drawing/2014/main" id="{AEC2F575-F70D-1174-AEEA-42C8912949D1}"/>
              </a:ext>
            </a:extLst>
          </p:cNvPr>
          <p:cNvSpPr txBox="1"/>
          <p:nvPr/>
        </p:nvSpPr>
        <p:spPr>
          <a:xfrm>
            <a:off x="451158" y="1631331"/>
            <a:ext cx="5407775" cy="738664"/>
          </a:xfrm>
          <a:prstGeom prst="rect">
            <a:avLst/>
          </a:prstGeom>
          <a:noFill/>
        </p:spPr>
        <p:txBody>
          <a:bodyPr wrap="square">
            <a:spAutoFit/>
          </a:bodyPr>
          <a:lstStyle/>
          <a:p>
            <a:pPr algn="just"/>
            <a:r>
              <a:rPr lang="en-US" b="0" i="0">
                <a:solidFill>
                  <a:srgbClr val="0D0D0D"/>
                </a:solidFill>
                <a:effectLst/>
                <a:latin typeface="Söhne"/>
              </a:rPr>
              <a:t>LSTM-based forecasts enable retailers to anticipate future sales volumes with greater accuracy, allowing them to adjust inventory levels accordingly and reduce holding cost</a:t>
            </a:r>
            <a:endParaRPr lang="en-US"/>
          </a:p>
        </p:txBody>
      </p:sp>
      <p:sp>
        <p:nvSpPr>
          <p:cNvPr id="26" name="TextBox 25">
            <a:extLst>
              <a:ext uri="{FF2B5EF4-FFF2-40B4-BE49-F238E27FC236}">
                <a16:creationId xmlns:a16="http://schemas.microsoft.com/office/drawing/2014/main" id="{ABFAE85C-C0DB-E890-CEAF-D528DC34B02E}"/>
              </a:ext>
            </a:extLst>
          </p:cNvPr>
          <p:cNvSpPr txBox="1"/>
          <p:nvPr/>
        </p:nvSpPr>
        <p:spPr>
          <a:xfrm>
            <a:off x="7836536" y="1646190"/>
            <a:ext cx="3583649" cy="1169551"/>
          </a:xfrm>
          <a:prstGeom prst="rect">
            <a:avLst/>
          </a:prstGeom>
          <a:noFill/>
        </p:spPr>
        <p:txBody>
          <a:bodyPr wrap="square">
            <a:spAutoFit/>
          </a:bodyPr>
          <a:lstStyle/>
          <a:p>
            <a:pPr algn="just"/>
            <a:r>
              <a:rPr lang="en-US" b="0" i="0">
                <a:solidFill>
                  <a:srgbClr val="0D0D0D"/>
                </a:solidFill>
                <a:effectLst/>
                <a:latin typeface="Söhne"/>
              </a:rPr>
              <a:t>By anticipating future sales trends and market dynamics, retailers can proactively mitigate risks associated with factors such as inventory obsolescence, economic downturns, and changing consumer preferences. </a:t>
            </a:r>
            <a:endParaRPr lang="en-US"/>
          </a:p>
        </p:txBody>
      </p:sp>
      <p:sp>
        <p:nvSpPr>
          <p:cNvPr id="28" name="TextBox 27">
            <a:extLst>
              <a:ext uri="{FF2B5EF4-FFF2-40B4-BE49-F238E27FC236}">
                <a16:creationId xmlns:a16="http://schemas.microsoft.com/office/drawing/2014/main" id="{C9032E49-F6BD-69C9-0169-38C26B25B7D8}"/>
              </a:ext>
            </a:extLst>
          </p:cNvPr>
          <p:cNvSpPr txBox="1"/>
          <p:nvPr/>
        </p:nvSpPr>
        <p:spPr>
          <a:xfrm>
            <a:off x="7877258" y="5001358"/>
            <a:ext cx="4041422" cy="738664"/>
          </a:xfrm>
          <a:prstGeom prst="rect">
            <a:avLst/>
          </a:prstGeom>
          <a:noFill/>
        </p:spPr>
        <p:txBody>
          <a:bodyPr wrap="square">
            <a:spAutoFit/>
          </a:bodyPr>
          <a:lstStyle/>
          <a:p>
            <a:pPr algn="just"/>
            <a:r>
              <a:rPr lang="en-US" b="0" i="0">
                <a:solidFill>
                  <a:srgbClr val="0D0D0D"/>
                </a:solidFill>
                <a:effectLst/>
                <a:latin typeface="Söhne"/>
              </a:rPr>
              <a:t>Accurate sales forecasting powered by LSTM models can provide retailers with a competitive advantage in the marketplace.</a:t>
            </a:r>
            <a:endParaRPr lang="en-US"/>
          </a:p>
        </p:txBody>
      </p:sp>
    </p:spTree>
    <p:extLst>
      <p:ext uri="{BB962C8B-B14F-4D97-AF65-F5344CB8AC3E}">
        <p14:creationId xmlns:p14="http://schemas.microsoft.com/office/powerpoint/2010/main" val="647456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8" y="176629"/>
            <a:ext cx="10242045" cy="553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800" b="1" cap="small">
                <a:solidFill>
                  <a:srgbClr val="3B2726"/>
                </a:solidFill>
                <a:latin typeface="Malgun Gothic"/>
                <a:ea typeface="Malgun Gothic"/>
                <a:cs typeface="Malgun Gothic"/>
                <a:sym typeface="Malgun Gothic"/>
              </a:rPr>
              <a:t>Machine Learning in Retail FUTURE SCOPE </a:t>
            </a:r>
            <a:endParaRPr lang="en-US" sz="2800">
              <a:solidFill>
                <a:srgbClr val="3B2726"/>
              </a:solidFill>
              <a:latin typeface="Malgun Gothic"/>
              <a:ea typeface="Malgun Gothic"/>
              <a:cs typeface="Malgun Gothic"/>
              <a:sym typeface="Malgun Gothic"/>
            </a:endParaRPr>
          </a:p>
        </p:txBody>
      </p:sp>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sp>
        <p:nvSpPr>
          <p:cNvPr id="4" name="Rectangle 3">
            <a:extLst>
              <a:ext uri="{FF2B5EF4-FFF2-40B4-BE49-F238E27FC236}">
                <a16:creationId xmlns:a16="http://schemas.microsoft.com/office/drawing/2014/main" id="{E4C49EE3-8E1F-873B-4658-BB97144C7BAD}"/>
              </a:ext>
            </a:extLst>
          </p:cNvPr>
          <p:cNvSpPr/>
          <p:nvPr/>
        </p:nvSpPr>
        <p:spPr>
          <a:xfrm>
            <a:off x="1208734" y="1010356"/>
            <a:ext cx="3747088" cy="16651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Top 8 Reasons To Learn DevOps in 2024 - FutureEnTech">
            <a:extLst>
              <a:ext uri="{FF2B5EF4-FFF2-40B4-BE49-F238E27FC236}">
                <a16:creationId xmlns:a16="http://schemas.microsoft.com/office/drawing/2014/main" id="{82E869AE-E836-6D20-5C9C-904D01C381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737" r="54630" b="26854"/>
          <a:stretch/>
        </p:blipFill>
        <p:spPr bwMode="auto">
          <a:xfrm flipH="1">
            <a:off x="8054652" y="210716"/>
            <a:ext cx="841669" cy="40233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Data Science and Machine Learning Basic to Advanced!">
            <a:extLst>
              <a:ext uri="{FF2B5EF4-FFF2-40B4-BE49-F238E27FC236}">
                <a16:creationId xmlns:a16="http://schemas.microsoft.com/office/drawing/2014/main" id="{EA41C74F-14D0-1584-B9D8-DA43C90E7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524" y="1577559"/>
            <a:ext cx="1828798" cy="102900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Sourcing and Managing External Data | CC CDQ">
            <a:extLst>
              <a:ext uri="{FF2B5EF4-FFF2-40B4-BE49-F238E27FC236}">
                <a16:creationId xmlns:a16="http://schemas.microsoft.com/office/drawing/2014/main" id="{C71BE424-2455-9CDD-0B32-12F7F12D9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8951" y="1400615"/>
            <a:ext cx="1382891" cy="138289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nterpretable vs Explainable Machine Learning | by Conor O'Sullivan |  Towards Data Science">
            <a:extLst>
              <a:ext uri="{FF2B5EF4-FFF2-40B4-BE49-F238E27FC236}">
                <a16:creationId xmlns:a16="http://schemas.microsoft.com/office/drawing/2014/main" id="{2875180E-BF9C-B980-7615-98062DC795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5486" y="1640415"/>
            <a:ext cx="3098460" cy="1031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D4C57B8-17FA-B8E2-7034-84C01D11024E}"/>
              </a:ext>
            </a:extLst>
          </p:cNvPr>
          <p:cNvSpPr txBox="1"/>
          <p:nvPr/>
        </p:nvSpPr>
        <p:spPr>
          <a:xfrm>
            <a:off x="528255" y="3035618"/>
            <a:ext cx="3483337" cy="2677656"/>
          </a:xfrm>
          <a:prstGeom prst="rect">
            <a:avLst/>
          </a:prstGeom>
          <a:noFill/>
        </p:spPr>
        <p:txBody>
          <a:bodyPr wrap="square">
            <a:spAutoFit/>
          </a:bodyPr>
          <a:lstStyle/>
          <a:p>
            <a:pPr algn="just"/>
            <a:r>
              <a:rPr lang="en-US" b="1" i="0">
                <a:solidFill>
                  <a:srgbClr val="0B73DA"/>
                </a:solidFill>
                <a:effectLst/>
                <a:latin typeface="Söhne"/>
              </a:rPr>
              <a:t>Advanced Machine Learning Techniques</a:t>
            </a:r>
            <a:r>
              <a:rPr lang="en-US" b="0" i="0">
                <a:solidFill>
                  <a:srgbClr val="0D0D0D"/>
                </a:solidFill>
                <a:effectLst/>
                <a:latin typeface="Söhne"/>
              </a:rPr>
              <a:t>: While LSTM networks have shown effectiveness in modeling sequential data such as sales time series, future advancements in machine learning techniques may introduce even more sophisticated models capable of capturing complex patterns and dependencies in sales data. This could involve the development of hybrid models combining different types of neural networks, reinforcement learning approaches, or attention mechanisms.</a:t>
            </a:r>
            <a:endParaRPr lang="en-US"/>
          </a:p>
        </p:txBody>
      </p:sp>
      <p:sp>
        <p:nvSpPr>
          <p:cNvPr id="11" name="TextBox 10">
            <a:extLst>
              <a:ext uri="{FF2B5EF4-FFF2-40B4-BE49-F238E27FC236}">
                <a16:creationId xmlns:a16="http://schemas.microsoft.com/office/drawing/2014/main" id="{5F40D1A7-E0C4-8213-9BA6-05E3C490AAC7}"/>
              </a:ext>
            </a:extLst>
          </p:cNvPr>
          <p:cNvSpPr txBox="1"/>
          <p:nvPr/>
        </p:nvSpPr>
        <p:spPr>
          <a:xfrm>
            <a:off x="4596706" y="3035618"/>
            <a:ext cx="3227379" cy="2677656"/>
          </a:xfrm>
          <a:prstGeom prst="rect">
            <a:avLst/>
          </a:prstGeom>
          <a:noFill/>
        </p:spPr>
        <p:txBody>
          <a:bodyPr wrap="square">
            <a:spAutoFit/>
          </a:bodyPr>
          <a:lstStyle/>
          <a:p>
            <a:pPr algn="just"/>
            <a:r>
              <a:rPr lang="en-US" b="1" i="0">
                <a:solidFill>
                  <a:srgbClr val="0B73DA"/>
                </a:solidFill>
                <a:effectLst/>
                <a:latin typeface="Söhne"/>
              </a:rPr>
              <a:t>Integration of External Data Sources</a:t>
            </a:r>
            <a:r>
              <a:rPr lang="en-US" b="0" i="0">
                <a:solidFill>
                  <a:srgbClr val="0B73DA"/>
                </a:solidFill>
                <a:effectLst/>
                <a:latin typeface="Söhne"/>
              </a:rPr>
              <a:t>: </a:t>
            </a:r>
            <a:r>
              <a:rPr lang="en-US" b="0" i="0">
                <a:solidFill>
                  <a:srgbClr val="0D0D0D"/>
                </a:solidFill>
                <a:effectLst/>
                <a:latin typeface="Söhne"/>
              </a:rPr>
              <a:t>Incorporating a wider range of external data sources into sales forecasting models can enhance their predictive accuracy and robustness. Future developments may involve integrating data from sources such as social media, web traffic, demographic information, economic indicators, and geopolitical events to provide a more comprehensive understanding of market dynamics and consumer behavior.</a:t>
            </a:r>
            <a:endParaRPr lang="en-US"/>
          </a:p>
        </p:txBody>
      </p:sp>
      <p:sp>
        <p:nvSpPr>
          <p:cNvPr id="17" name="TextBox 16">
            <a:extLst>
              <a:ext uri="{FF2B5EF4-FFF2-40B4-BE49-F238E27FC236}">
                <a16:creationId xmlns:a16="http://schemas.microsoft.com/office/drawing/2014/main" id="{63778377-E1EF-3FDE-1E77-79A9D6015DC2}"/>
              </a:ext>
            </a:extLst>
          </p:cNvPr>
          <p:cNvSpPr txBox="1"/>
          <p:nvPr/>
        </p:nvSpPr>
        <p:spPr>
          <a:xfrm>
            <a:off x="8475486" y="3048002"/>
            <a:ext cx="3115732" cy="2677656"/>
          </a:xfrm>
          <a:prstGeom prst="rect">
            <a:avLst/>
          </a:prstGeom>
          <a:noFill/>
        </p:spPr>
        <p:txBody>
          <a:bodyPr wrap="square">
            <a:spAutoFit/>
          </a:bodyPr>
          <a:lstStyle/>
          <a:p>
            <a:pPr algn="just"/>
            <a:r>
              <a:rPr lang="en-US" b="1" i="0">
                <a:solidFill>
                  <a:srgbClr val="0B73DA"/>
                </a:solidFill>
                <a:effectLst/>
                <a:latin typeface="Söhne"/>
              </a:rPr>
              <a:t>Interpretability</a:t>
            </a:r>
            <a:r>
              <a:rPr lang="en-US" b="0" i="0">
                <a:solidFill>
                  <a:srgbClr val="0B73DA"/>
                </a:solidFill>
                <a:effectLst/>
                <a:latin typeface="Söhne"/>
              </a:rPr>
              <a:t>:</a:t>
            </a:r>
            <a:r>
              <a:rPr lang="en-US" b="0" i="0">
                <a:solidFill>
                  <a:srgbClr val="0D0D0D"/>
                </a:solidFill>
                <a:effectLst/>
                <a:latin typeface="Söhne"/>
              </a:rPr>
              <a:t> As sales forecasting models become more complex and sophisticated, there will be an increasing need for interpretability and explain ability to gain insights into model predictions and decision-making processes. Future developments may focus on enhancing the transparency and interpretability of forecasting models through techniques such as model visualization, feature importance analysis, and explanation generation.</a:t>
            </a:r>
            <a:endParaRPr lang="en-US"/>
          </a:p>
        </p:txBody>
      </p:sp>
    </p:spTree>
    <p:extLst>
      <p:ext uri="{BB962C8B-B14F-4D97-AF65-F5344CB8AC3E}">
        <p14:creationId xmlns:p14="http://schemas.microsoft.com/office/powerpoint/2010/main" val="2965491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3B27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643841" y="5186773"/>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Thank You</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132293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3B27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900319" y="51867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Data Set for The Project</a:t>
            </a:r>
            <a:endParaRPr lang="en-US" sz="2800">
              <a:solidFill>
                <a:schemeClr val="bg1"/>
              </a:solidFill>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pic>
        <p:nvPicPr>
          <p:cNvPr id="5" name="Picture 4" descr="Top Deep Learning Frameworks - Analytics Drift">
            <a:extLst>
              <a:ext uri="{FF2B5EF4-FFF2-40B4-BE49-F238E27FC236}">
                <a16:creationId xmlns:a16="http://schemas.microsoft.com/office/drawing/2014/main" id="{AB3B7D74-E78B-5D85-F2E2-44FC08A0F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 y="0"/>
            <a:ext cx="12188224" cy="587669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654992" y="5186773"/>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MACHINE LEARNING IN Finance</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2015366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3" name="TextBox 2">
            <a:extLst>
              <a:ext uri="{FF2B5EF4-FFF2-40B4-BE49-F238E27FC236}">
                <a16:creationId xmlns:a16="http://schemas.microsoft.com/office/drawing/2014/main" id="{E0BEC0E2-F9FB-CE37-3A85-5AC933F48ACE}"/>
              </a:ext>
            </a:extLst>
          </p:cNvPr>
          <p:cNvSpPr txBox="1"/>
          <p:nvPr/>
        </p:nvSpPr>
        <p:spPr>
          <a:xfrm>
            <a:off x="423024" y="305080"/>
            <a:ext cx="11768976" cy="523220"/>
          </a:xfrm>
          <a:prstGeom prst="rect">
            <a:avLst/>
          </a:prstGeom>
          <a:noFill/>
        </p:spPr>
        <p:txBody>
          <a:bodyPr wrap="square" rtlCol="0">
            <a:spAutoFit/>
          </a:bodyPr>
          <a:lstStyle/>
          <a:p>
            <a:r>
              <a:rPr lang="en-US" sz="2800">
                <a:solidFill>
                  <a:srgbClr val="002060"/>
                </a:solidFill>
                <a:latin typeface="Impact" panose="020B0806030902050204" pitchFamily="34" charset="0"/>
                <a:ea typeface="Malgun Gothic" panose="020B0503020000020004" pitchFamily="34" charset="-127"/>
              </a:rPr>
              <a:t>KEY FINANCE TERMINOLOGIES</a:t>
            </a:r>
          </a:p>
        </p:txBody>
      </p:sp>
      <p:sp>
        <p:nvSpPr>
          <p:cNvPr id="10" name="TextBox 9">
            <a:extLst>
              <a:ext uri="{FF2B5EF4-FFF2-40B4-BE49-F238E27FC236}">
                <a16:creationId xmlns:a16="http://schemas.microsoft.com/office/drawing/2014/main" id="{F140E41E-8BCF-A09A-9648-7821A83E14BC}"/>
              </a:ext>
            </a:extLst>
          </p:cNvPr>
          <p:cNvSpPr txBox="1"/>
          <p:nvPr/>
        </p:nvSpPr>
        <p:spPr>
          <a:xfrm>
            <a:off x="879721" y="1608886"/>
            <a:ext cx="11117765" cy="4172937"/>
          </a:xfrm>
          <a:prstGeom prst="rect">
            <a:avLst/>
          </a:prstGeom>
          <a:noFill/>
        </p:spPr>
        <p:txBody>
          <a:bodyPr wrap="square">
            <a:spAutoFit/>
          </a:bodyPr>
          <a:lstStyle/>
          <a:p>
            <a:pPr rtl="0" fontAlgn="base">
              <a:spcBef>
                <a:spcPts val="0"/>
              </a:spcBef>
              <a:spcAft>
                <a:spcPts val="0"/>
              </a:spcAft>
            </a:pPr>
            <a:r>
              <a:rPr lang="en-US" sz="2000" b="0" i="0" u="none" strike="noStrike">
                <a:solidFill>
                  <a:srgbClr val="002060"/>
                </a:solidFill>
                <a:effectLst/>
                <a:latin typeface="Malgun Gothic" panose="020B0503020000020004" pitchFamily="34" charset="-127"/>
                <a:ea typeface="Malgun Gothic" panose="020B0503020000020004" pitchFamily="34" charset="-127"/>
              </a:rPr>
              <a:t>Stock Price Returns </a:t>
            </a:r>
          </a:p>
          <a:p>
            <a:pPr marL="457200" lvl="1" rtl="0" fontAlgn="base">
              <a:spcBef>
                <a:spcPts val="480"/>
              </a:spcBef>
              <a:spcAft>
                <a:spcPts val="0"/>
              </a:spcAft>
            </a:pPr>
            <a:r>
              <a:rPr lang="en-US" sz="1800" b="0" i="0" u="none" strike="noStrike">
                <a:solidFill>
                  <a:srgbClr val="000000"/>
                </a:solidFill>
                <a:effectLst/>
                <a:latin typeface="Malgun Gothic" panose="020B0503020000020004" pitchFamily="34" charset="-127"/>
                <a:ea typeface="Malgun Gothic" panose="020B0503020000020004" pitchFamily="34" charset="-127"/>
              </a:rPr>
              <a:t>Appreciation in price + dividends paid /original price of stock.</a:t>
            </a:r>
          </a:p>
          <a:p>
            <a:pPr rtl="0" fontAlgn="base">
              <a:spcBef>
                <a:spcPts val="560"/>
              </a:spcBef>
              <a:spcAft>
                <a:spcPts val="0"/>
              </a:spcAft>
            </a:pPr>
            <a:br>
              <a:rPr lang="en-US" sz="1100" b="0">
                <a:effectLst/>
                <a:latin typeface="Malgun Gothic" panose="020B0503020000020004" pitchFamily="34" charset="-127"/>
                <a:ea typeface="Malgun Gothic" panose="020B0503020000020004" pitchFamily="34" charset="-127"/>
              </a:rPr>
            </a:br>
            <a:r>
              <a:rPr lang="en-US" sz="2000" b="0" i="0" u="none" strike="noStrike">
                <a:solidFill>
                  <a:srgbClr val="002060"/>
                </a:solidFill>
                <a:effectLst/>
                <a:latin typeface="Malgun Gothic" panose="020B0503020000020004" pitchFamily="34" charset="-127"/>
                <a:ea typeface="Malgun Gothic" panose="020B0503020000020004" pitchFamily="34" charset="-127"/>
              </a:rPr>
              <a:t>Portfolio Strategy</a:t>
            </a:r>
          </a:p>
          <a:p>
            <a:pPr marL="457200" lvl="1" rtl="0" fontAlgn="base">
              <a:spcBef>
                <a:spcPts val="480"/>
              </a:spcBef>
              <a:spcAft>
                <a:spcPts val="0"/>
              </a:spcAft>
            </a:pPr>
            <a:r>
              <a:rPr lang="en-US" sz="1800" b="0" i="0" u="none" strike="noStrike">
                <a:solidFill>
                  <a:schemeClr val="tx1"/>
                </a:solidFill>
                <a:effectLst/>
                <a:latin typeface="Malgun Gothic" panose="020B0503020000020004" pitchFamily="34" charset="-127"/>
                <a:ea typeface="Malgun Gothic" panose="020B0503020000020004" pitchFamily="34" charset="-127"/>
              </a:rPr>
              <a:t>Buy top decile </a:t>
            </a:r>
            <a:r>
              <a:rPr lang="en-US" sz="1800" b="0" i="0" u="none" strike="noStrike">
                <a:solidFill>
                  <a:srgbClr val="002060"/>
                </a:solidFill>
                <a:effectLst/>
                <a:latin typeface="Malgun Gothic" panose="020B0503020000020004" pitchFamily="34" charset="-127"/>
                <a:ea typeface="Malgun Gothic" panose="020B0503020000020004" pitchFamily="34" charset="-127"/>
              </a:rPr>
              <a:t>- </a:t>
            </a:r>
            <a:r>
              <a:rPr lang="en-US" sz="1800" b="1">
                <a:solidFill>
                  <a:srgbClr val="002060"/>
                </a:solidFill>
                <a:latin typeface="Malgun Gothic" panose="020B0503020000020004" pitchFamily="34" charset="-127"/>
                <a:ea typeface="Malgun Gothic" panose="020B0503020000020004" pitchFamily="34" charset="-127"/>
              </a:rPr>
              <a:t>M</a:t>
            </a:r>
            <a:r>
              <a:rPr lang="en-US" sz="1800" b="1" i="0" u="none" strike="noStrike">
                <a:solidFill>
                  <a:srgbClr val="002060"/>
                </a:solidFill>
                <a:effectLst/>
                <a:latin typeface="Malgun Gothic" panose="020B0503020000020004" pitchFamily="34" charset="-127"/>
                <a:ea typeface="Malgun Gothic" panose="020B0503020000020004" pitchFamily="34" charset="-127"/>
              </a:rPr>
              <a:t>ost positive earnings </a:t>
            </a:r>
            <a:endParaRPr lang="en-US" sz="1800" b="0" i="0" u="none" strike="noStrike">
              <a:solidFill>
                <a:srgbClr val="002060"/>
              </a:solidFill>
              <a:effectLst/>
              <a:latin typeface="Malgun Gothic" panose="020B0503020000020004" pitchFamily="34" charset="-127"/>
              <a:ea typeface="Malgun Gothic" panose="020B0503020000020004" pitchFamily="34" charset="-127"/>
            </a:endParaRPr>
          </a:p>
          <a:p>
            <a:pPr marL="457200" lvl="1" rtl="0" fontAlgn="base">
              <a:spcBef>
                <a:spcPts val="480"/>
              </a:spcBef>
              <a:spcAft>
                <a:spcPts val="0"/>
              </a:spcAft>
            </a:pPr>
            <a:r>
              <a:rPr lang="en-US" sz="1800" b="0" i="0" u="none" strike="noStrike">
                <a:solidFill>
                  <a:schemeClr val="tx1"/>
                </a:solidFill>
                <a:effectLst/>
                <a:latin typeface="Malgun Gothic" panose="020B0503020000020004" pitchFamily="34" charset="-127"/>
                <a:ea typeface="Malgun Gothic" panose="020B0503020000020004" pitchFamily="34" charset="-127"/>
              </a:rPr>
              <a:t>Sell bottom decile </a:t>
            </a:r>
            <a:r>
              <a:rPr lang="en-US" sz="1800" b="0" i="0" u="none" strike="noStrike">
                <a:solidFill>
                  <a:srgbClr val="002060"/>
                </a:solidFill>
                <a:effectLst/>
                <a:latin typeface="Malgun Gothic" panose="020B0503020000020004" pitchFamily="34" charset="-127"/>
                <a:ea typeface="Malgun Gothic" panose="020B0503020000020004" pitchFamily="34" charset="-127"/>
              </a:rPr>
              <a:t>– </a:t>
            </a:r>
            <a:r>
              <a:rPr lang="en-US" sz="1800" b="1">
                <a:solidFill>
                  <a:srgbClr val="002060"/>
                </a:solidFill>
                <a:latin typeface="Malgun Gothic" panose="020B0503020000020004" pitchFamily="34" charset="-127"/>
                <a:ea typeface="Malgun Gothic" panose="020B0503020000020004" pitchFamily="34" charset="-127"/>
              </a:rPr>
              <a:t>M</a:t>
            </a:r>
            <a:r>
              <a:rPr lang="en-US" sz="1800" b="1" i="0" u="none" strike="noStrike">
                <a:solidFill>
                  <a:srgbClr val="002060"/>
                </a:solidFill>
                <a:effectLst/>
                <a:latin typeface="Malgun Gothic" panose="020B0503020000020004" pitchFamily="34" charset="-127"/>
                <a:ea typeface="Malgun Gothic" panose="020B0503020000020004" pitchFamily="34" charset="-127"/>
              </a:rPr>
              <a:t>ost negative earnings </a:t>
            </a:r>
            <a:endParaRPr lang="en-US" sz="1800" b="0" i="0" u="none" strike="noStrike">
              <a:solidFill>
                <a:srgbClr val="002060"/>
              </a:solidFill>
              <a:effectLst/>
              <a:latin typeface="Malgun Gothic" panose="020B0503020000020004" pitchFamily="34" charset="-127"/>
              <a:ea typeface="Malgun Gothic" panose="020B0503020000020004" pitchFamily="34" charset="-127"/>
            </a:endParaRPr>
          </a:p>
          <a:p>
            <a:pPr rtl="0" fontAlgn="base">
              <a:spcBef>
                <a:spcPts val="0"/>
              </a:spcBef>
              <a:spcAft>
                <a:spcPts val="0"/>
              </a:spcAft>
              <a:buFont typeface="Arial" panose="020B0604020202020204" pitchFamily="34" charset="0"/>
              <a:buChar char="•"/>
            </a:pPr>
            <a:br>
              <a:rPr lang="en-US" sz="1100" b="0">
                <a:effectLst/>
                <a:latin typeface="Malgun Gothic" panose="020B0503020000020004" pitchFamily="34" charset="-127"/>
                <a:ea typeface="Malgun Gothic" panose="020B0503020000020004" pitchFamily="34" charset="-127"/>
              </a:rPr>
            </a:br>
            <a:br>
              <a:rPr lang="en-US" sz="1100" b="0">
                <a:effectLst/>
                <a:latin typeface="Malgun Gothic" panose="020B0503020000020004" pitchFamily="34" charset="-127"/>
                <a:ea typeface="Malgun Gothic" panose="020B0503020000020004" pitchFamily="34" charset="-127"/>
              </a:rPr>
            </a:br>
            <a:r>
              <a:rPr lang="en-US" sz="2000" b="0" i="0" u="none" strike="noStrike">
                <a:solidFill>
                  <a:srgbClr val="002060"/>
                </a:solidFill>
                <a:effectLst/>
                <a:latin typeface="Malgun Gothic" panose="020B0503020000020004" pitchFamily="34" charset="-127"/>
                <a:ea typeface="Malgun Gothic" panose="020B0503020000020004" pitchFamily="34" charset="-127"/>
              </a:rPr>
              <a:t>Excess Returns -</a:t>
            </a:r>
          </a:p>
          <a:p>
            <a:pPr marL="457200" lvl="1" rtl="0" fontAlgn="base">
              <a:spcBef>
                <a:spcPts val="480"/>
              </a:spcBef>
              <a:spcAft>
                <a:spcPts val="0"/>
              </a:spcAft>
            </a:pPr>
            <a:r>
              <a:rPr lang="en-US" sz="1800" b="0" i="0" u="none" strike="noStrike">
                <a:solidFill>
                  <a:srgbClr val="000000"/>
                </a:solidFill>
                <a:effectLst/>
                <a:latin typeface="Malgun Gothic" panose="020B0503020000020004" pitchFamily="34" charset="-127"/>
                <a:ea typeface="Malgun Gothic" panose="020B0503020000020004" pitchFamily="34" charset="-127"/>
              </a:rPr>
              <a:t>Returns achieved above and beyond the return of a proxy.</a:t>
            </a:r>
          </a:p>
          <a:p>
            <a:pPr marL="457200" lvl="1" rtl="0" fontAlgn="base">
              <a:spcBef>
                <a:spcPts val="480"/>
              </a:spcBef>
              <a:spcAft>
                <a:spcPts val="0"/>
              </a:spcAft>
            </a:pPr>
            <a:r>
              <a:rPr lang="en-US" sz="1800" b="0" i="0" u="none" strike="noStrike">
                <a:solidFill>
                  <a:srgbClr val="000000"/>
                </a:solidFill>
                <a:effectLst/>
                <a:latin typeface="Malgun Gothic" panose="020B0503020000020004" pitchFamily="34" charset="-127"/>
                <a:ea typeface="Malgun Gothic" panose="020B0503020000020004" pitchFamily="34" charset="-127"/>
              </a:rPr>
              <a:t>Excess returns will depend on a designated</a:t>
            </a:r>
            <a:r>
              <a:rPr lang="en-US" sz="1800" b="1" i="0" u="none" strike="noStrike">
                <a:solidFill>
                  <a:srgbClr val="000000"/>
                </a:solidFill>
                <a:effectLst/>
                <a:latin typeface="Malgun Gothic" panose="020B0503020000020004" pitchFamily="34" charset="-127"/>
                <a:ea typeface="Malgun Gothic" panose="020B0503020000020004" pitchFamily="34" charset="-127"/>
              </a:rPr>
              <a:t> </a:t>
            </a:r>
            <a:r>
              <a:rPr lang="en-US" sz="1800" b="1" i="0" u="none" strike="noStrike">
                <a:solidFill>
                  <a:srgbClr val="002060"/>
                </a:solidFill>
                <a:effectLst/>
                <a:latin typeface="Malgun Gothic" panose="020B0503020000020004" pitchFamily="34" charset="-127"/>
                <a:ea typeface="Malgun Gothic" panose="020B0503020000020004" pitchFamily="34" charset="-127"/>
              </a:rPr>
              <a:t>investment return comparison</a:t>
            </a:r>
            <a:r>
              <a:rPr lang="en-US" sz="1800" b="0" i="0" u="none" strike="noStrike">
                <a:solidFill>
                  <a:srgbClr val="002060"/>
                </a:solidFill>
                <a:effectLst/>
                <a:latin typeface="Malgun Gothic" panose="020B0503020000020004" pitchFamily="34" charset="-127"/>
                <a:ea typeface="Malgun Gothic" panose="020B0503020000020004" pitchFamily="34" charset="-127"/>
              </a:rPr>
              <a:t> </a:t>
            </a:r>
            <a:r>
              <a:rPr lang="en-US" sz="1800" b="0" i="0" u="none" strike="noStrike">
                <a:solidFill>
                  <a:srgbClr val="000000"/>
                </a:solidFill>
                <a:effectLst/>
                <a:latin typeface="Malgun Gothic" panose="020B0503020000020004" pitchFamily="34" charset="-127"/>
                <a:ea typeface="Malgun Gothic" panose="020B0503020000020004" pitchFamily="34" charset="-127"/>
              </a:rPr>
              <a:t>for analysis. </a:t>
            </a:r>
          </a:p>
          <a:p>
            <a:pPr marL="457200" lvl="1" rtl="0" fontAlgn="base">
              <a:spcBef>
                <a:spcPts val="480"/>
              </a:spcBef>
              <a:spcAft>
                <a:spcPts val="0"/>
              </a:spcAft>
            </a:pPr>
            <a:r>
              <a:rPr lang="en-US" sz="1800" b="0" i="0" u="none" strike="noStrike">
                <a:solidFill>
                  <a:srgbClr val="000000"/>
                </a:solidFill>
                <a:effectLst/>
                <a:latin typeface="Malgun Gothic" panose="020B0503020000020004" pitchFamily="34" charset="-127"/>
                <a:ea typeface="Malgun Gothic" panose="020B0503020000020004" pitchFamily="34" charset="-127"/>
              </a:rPr>
              <a:t>Riskless Rate</a:t>
            </a:r>
          </a:p>
          <a:p>
            <a:pPr marL="457200" lvl="1" rtl="0" fontAlgn="base">
              <a:spcBef>
                <a:spcPts val="480"/>
              </a:spcBef>
              <a:spcAft>
                <a:spcPts val="0"/>
              </a:spcAft>
            </a:pPr>
            <a:r>
              <a:rPr lang="en-US" sz="1800" b="0" i="0" u="none" strike="noStrike">
                <a:solidFill>
                  <a:srgbClr val="000000"/>
                </a:solidFill>
                <a:effectLst/>
                <a:latin typeface="Malgun Gothic" panose="020B0503020000020004" pitchFamily="34" charset="-127"/>
                <a:ea typeface="Malgun Gothic" panose="020B0503020000020004" pitchFamily="34" charset="-127"/>
              </a:rPr>
              <a:t>Benchmarks</a:t>
            </a:r>
            <a:br>
              <a:rPr lang="en-US" sz="1100" b="0">
                <a:effectLst/>
                <a:latin typeface="Malgun Gothic" panose="020B0503020000020004" pitchFamily="34" charset="-127"/>
                <a:ea typeface="Malgun Gothic" panose="020B0503020000020004" pitchFamily="34" charset="-127"/>
              </a:rPr>
            </a:br>
            <a:endParaRPr lang="en-US" sz="110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981183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4" name="TextBox 3">
            <a:extLst>
              <a:ext uri="{FF2B5EF4-FFF2-40B4-BE49-F238E27FC236}">
                <a16:creationId xmlns:a16="http://schemas.microsoft.com/office/drawing/2014/main" id="{0E435A1D-7674-84AF-C990-332A388FA6D8}"/>
              </a:ext>
            </a:extLst>
          </p:cNvPr>
          <p:cNvSpPr txBox="1"/>
          <p:nvPr/>
        </p:nvSpPr>
        <p:spPr>
          <a:xfrm>
            <a:off x="824421" y="1851102"/>
            <a:ext cx="10170681" cy="3675365"/>
          </a:xfrm>
          <a:prstGeom prst="rect">
            <a:avLst/>
          </a:prstGeom>
          <a:noFill/>
        </p:spPr>
        <p:txBody>
          <a:bodyPr wrap="square">
            <a:spAutoFit/>
          </a:bodyPr>
          <a:lstStyle/>
          <a:p>
            <a:pPr rtl="0" fontAlgn="base">
              <a:spcBef>
                <a:spcPts val="0"/>
              </a:spcBef>
              <a:spcAft>
                <a:spcPts val="0"/>
              </a:spcAft>
            </a:pPr>
            <a:r>
              <a:rPr lang="en-US" sz="2400" b="0" i="0" u="none" strike="noStrike">
                <a:solidFill>
                  <a:srgbClr val="002060"/>
                </a:solidFill>
                <a:effectLst/>
                <a:latin typeface="Malgun Gothic" panose="020B0503020000020004" pitchFamily="34" charset="-127"/>
                <a:ea typeface="Malgun Gothic" panose="020B0503020000020004" pitchFamily="34" charset="-127"/>
              </a:rPr>
              <a:t>Sharpe Ratio  </a:t>
            </a:r>
          </a:p>
          <a:p>
            <a:pPr rtl="0" fontAlgn="base">
              <a:spcBef>
                <a:spcPts val="0"/>
              </a:spcBef>
              <a:spcAft>
                <a:spcPts val="0"/>
              </a:spcAft>
            </a:pPr>
            <a:r>
              <a:rPr lang="en-US" sz="2400" b="0" i="0" u="none" strike="noStrike">
                <a:solidFill>
                  <a:srgbClr val="002060"/>
                </a:solidFill>
                <a:effectLst/>
                <a:latin typeface="Malgun Gothic" panose="020B0503020000020004" pitchFamily="34" charset="-127"/>
                <a:ea typeface="Malgun Gothic" panose="020B0503020000020004" pitchFamily="34" charset="-127"/>
              </a:rPr>
              <a:t>	</a:t>
            </a:r>
          </a:p>
          <a:p>
            <a:pPr marL="457200" lvl="1" rtl="0" fontAlgn="base">
              <a:spcBef>
                <a:spcPts val="480"/>
              </a:spcBef>
              <a:spcAft>
                <a:spcPts val="0"/>
              </a:spcAft>
            </a:pPr>
            <a:r>
              <a:rPr lang="en-US" sz="2000" b="1">
                <a:solidFill>
                  <a:srgbClr val="002060"/>
                </a:solidFill>
                <a:latin typeface="Malgun Gothic" panose="020B0503020000020004" pitchFamily="34" charset="-127"/>
                <a:ea typeface="Malgun Gothic" panose="020B0503020000020004" pitchFamily="34" charset="-127"/>
              </a:rPr>
              <a:t>G</a:t>
            </a:r>
            <a:r>
              <a:rPr lang="en-US" sz="2000" b="1" i="0" u="none" strike="noStrike">
                <a:solidFill>
                  <a:srgbClr val="002060"/>
                </a:solidFill>
                <a:effectLst/>
                <a:latin typeface="Malgun Gothic" panose="020B0503020000020004" pitchFamily="34" charset="-127"/>
                <a:ea typeface="Malgun Gothic" panose="020B0503020000020004" pitchFamily="34" charset="-127"/>
              </a:rPr>
              <a:t>auge the performance of an investment by adjusting for its risk</a:t>
            </a:r>
          </a:p>
          <a:p>
            <a:pPr marL="457200" lvl="1" rtl="0" fontAlgn="base">
              <a:spcBef>
                <a:spcPts val="480"/>
              </a:spcBef>
              <a:spcAft>
                <a:spcPts val="0"/>
              </a:spcAft>
            </a:pPr>
            <a:endParaRPr lang="en-US" sz="2000" b="1" i="0" u="none" strike="noStrike">
              <a:solidFill>
                <a:srgbClr val="002060"/>
              </a:solidFill>
              <a:effectLst/>
              <a:latin typeface="Malgun Gothic" panose="020B0503020000020004" pitchFamily="34" charset="-127"/>
              <a:ea typeface="Malgun Gothic" panose="020B0503020000020004" pitchFamily="34" charset="-127"/>
            </a:endParaRPr>
          </a:p>
          <a:p>
            <a:pPr marL="457200" lvl="1" rtl="0" fontAlgn="base">
              <a:spcBef>
                <a:spcPts val="480"/>
              </a:spcBef>
              <a:spcAft>
                <a:spcPts val="0"/>
              </a:spcAft>
            </a:pPr>
            <a:r>
              <a:rPr lang="en-US" sz="2000" b="0" i="0" u="none" strike="noStrike">
                <a:solidFill>
                  <a:srgbClr val="000000"/>
                </a:solidFill>
                <a:effectLst/>
                <a:latin typeface="Malgun Gothic" panose="020B0503020000020004" pitchFamily="34" charset="-127"/>
                <a:ea typeface="Malgun Gothic" panose="020B0503020000020004" pitchFamily="34" charset="-127"/>
              </a:rPr>
              <a:t>The higher the ratio, the greater the investment return relative to the amount of risk taken, and thus, the better the investment.</a:t>
            </a:r>
          </a:p>
          <a:p>
            <a:pPr marL="457200" lvl="1" rtl="0" fontAlgn="base">
              <a:spcBef>
                <a:spcPts val="480"/>
              </a:spcBef>
              <a:spcAft>
                <a:spcPts val="0"/>
              </a:spcAft>
            </a:pPr>
            <a:endParaRPr lang="en-US" sz="2000" b="0" i="0" u="none" strike="noStrike">
              <a:solidFill>
                <a:srgbClr val="000000"/>
              </a:solidFill>
              <a:effectLst/>
              <a:latin typeface="Malgun Gothic" panose="020B0503020000020004" pitchFamily="34" charset="-127"/>
              <a:ea typeface="Malgun Gothic" panose="020B0503020000020004" pitchFamily="34" charset="-127"/>
            </a:endParaRPr>
          </a:p>
          <a:p>
            <a:pPr marL="457200" lvl="1" rtl="0" fontAlgn="base">
              <a:spcBef>
                <a:spcPts val="480"/>
              </a:spcBef>
              <a:spcAft>
                <a:spcPts val="0"/>
              </a:spcAft>
            </a:pPr>
            <a:r>
              <a:rPr lang="en-US" sz="2000" b="0" i="0" u="none" strike="noStrike">
                <a:solidFill>
                  <a:srgbClr val="000000"/>
                </a:solidFill>
                <a:effectLst/>
                <a:latin typeface="Malgun Gothic" panose="020B0503020000020004" pitchFamily="34" charset="-127"/>
                <a:ea typeface="Malgun Gothic" panose="020B0503020000020004" pitchFamily="34" charset="-127"/>
              </a:rPr>
              <a:t>The Sharpe ratio has several weaknesses, including an assumption that investment returns are normally distributed</a:t>
            </a:r>
            <a:r>
              <a:rPr lang="en-US" sz="1000" b="0" i="0" u="none" strike="noStrike">
                <a:solidFill>
                  <a:srgbClr val="002060"/>
                </a:solidFill>
                <a:effectLst/>
                <a:latin typeface="Malgun Gothic" panose="020B0503020000020004" pitchFamily="34" charset="-127"/>
                <a:ea typeface="Malgun Gothic" panose="020B0503020000020004" pitchFamily="34" charset="-127"/>
              </a:rPr>
              <a:t>.</a:t>
            </a:r>
            <a:endParaRPr lang="en-US" sz="2000" b="0" i="0" u="none" strike="noStrike">
              <a:solidFill>
                <a:srgbClr val="000000"/>
              </a:solidFill>
              <a:effectLst/>
              <a:latin typeface="Malgun Gothic" panose="020B0503020000020004" pitchFamily="34" charset="-127"/>
              <a:ea typeface="Malgun Gothic" panose="020B0503020000020004" pitchFamily="34" charset="-127"/>
            </a:endParaRPr>
          </a:p>
          <a:p>
            <a:br>
              <a:rPr lang="en-US" sz="1200" b="0">
                <a:effectLst/>
                <a:latin typeface="Malgun Gothic" panose="020B0503020000020004" pitchFamily="34" charset="-127"/>
                <a:ea typeface="Malgun Gothic" panose="020B0503020000020004" pitchFamily="34" charset="-127"/>
              </a:rPr>
            </a:br>
            <a:endParaRPr lang="en-US" sz="1200">
              <a:latin typeface="Malgun Gothic" panose="020B0503020000020004" pitchFamily="34" charset="-127"/>
              <a:ea typeface="Malgun Gothic" panose="020B0503020000020004" pitchFamily="34" charset="-127"/>
            </a:endParaRPr>
          </a:p>
        </p:txBody>
      </p:sp>
      <p:sp>
        <p:nvSpPr>
          <p:cNvPr id="2" name="TextBox 1">
            <a:extLst>
              <a:ext uri="{FF2B5EF4-FFF2-40B4-BE49-F238E27FC236}">
                <a16:creationId xmlns:a16="http://schemas.microsoft.com/office/drawing/2014/main" id="{3BEFA9A1-DBB3-50B7-2C54-C75E73C00248}"/>
              </a:ext>
            </a:extLst>
          </p:cNvPr>
          <p:cNvSpPr txBox="1"/>
          <p:nvPr/>
        </p:nvSpPr>
        <p:spPr>
          <a:xfrm>
            <a:off x="423024" y="305080"/>
            <a:ext cx="11768976" cy="523220"/>
          </a:xfrm>
          <a:prstGeom prst="rect">
            <a:avLst/>
          </a:prstGeom>
          <a:noFill/>
        </p:spPr>
        <p:txBody>
          <a:bodyPr wrap="square" rtlCol="0">
            <a:spAutoFit/>
          </a:bodyPr>
          <a:lstStyle/>
          <a:p>
            <a:r>
              <a:rPr lang="en-US" sz="2800">
                <a:solidFill>
                  <a:srgbClr val="002060"/>
                </a:solidFill>
                <a:latin typeface="Impact" panose="020B0806030902050204" pitchFamily="34" charset="0"/>
                <a:ea typeface="Malgun Gothic" panose="020B0503020000020004" pitchFamily="34" charset="-127"/>
              </a:rPr>
              <a:t>KEY FINANCE TERMINOLOGIES</a:t>
            </a:r>
          </a:p>
        </p:txBody>
      </p:sp>
    </p:spTree>
    <p:extLst>
      <p:ext uri="{BB962C8B-B14F-4D97-AF65-F5344CB8AC3E}">
        <p14:creationId xmlns:p14="http://schemas.microsoft.com/office/powerpoint/2010/main" val="259422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900319" y="51867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Data Set for The Project</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4250101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2" name="TextBox 1">
            <a:extLst>
              <a:ext uri="{FF2B5EF4-FFF2-40B4-BE49-F238E27FC236}">
                <a16:creationId xmlns:a16="http://schemas.microsoft.com/office/drawing/2014/main" id="{3BEFA9A1-DBB3-50B7-2C54-C75E73C00248}"/>
              </a:ext>
            </a:extLst>
          </p:cNvPr>
          <p:cNvSpPr txBox="1"/>
          <p:nvPr/>
        </p:nvSpPr>
        <p:spPr>
          <a:xfrm>
            <a:off x="423024" y="305080"/>
            <a:ext cx="11768976" cy="523220"/>
          </a:xfrm>
          <a:prstGeom prst="rect">
            <a:avLst/>
          </a:prstGeom>
          <a:noFill/>
        </p:spPr>
        <p:txBody>
          <a:bodyPr wrap="square" rtlCol="0">
            <a:spAutoFit/>
          </a:bodyPr>
          <a:lstStyle/>
          <a:p>
            <a:r>
              <a:rPr lang="en-US" sz="2800">
                <a:solidFill>
                  <a:srgbClr val="002060"/>
                </a:solidFill>
                <a:latin typeface="Impact" panose="020B0806030902050204" pitchFamily="34" charset="0"/>
                <a:ea typeface="Malgun Gothic" panose="020B0503020000020004" pitchFamily="34" charset="-127"/>
              </a:rPr>
              <a:t>DATA SET PROPERTIES &amp; METHADOLOGY</a:t>
            </a:r>
          </a:p>
        </p:txBody>
      </p:sp>
      <p:sp>
        <p:nvSpPr>
          <p:cNvPr id="5" name="Google Shape;115;p2">
            <a:extLst>
              <a:ext uri="{FF2B5EF4-FFF2-40B4-BE49-F238E27FC236}">
                <a16:creationId xmlns:a16="http://schemas.microsoft.com/office/drawing/2014/main" id="{3046DC80-E80D-C00F-0FFB-5DAF0D6427C4}"/>
              </a:ext>
            </a:extLst>
          </p:cNvPr>
          <p:cNvSpPr txBox="1"/>
          <p:nvPr/>
        </p:nvSpPr>
        <p:spPr>
          <a:xfrm>
            <a:off x="2081615" y="4233351"/>
            <a:ext cx="3534980"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bg1">
                    <a:lumMod val="50000"/>
                  </a:schemeClr>
                </a:solidFill>
                <a:latin typeface="Malgun Gothic"/>
                <a:ea typeface="Malgun Gothic"/>
                <a:cs typeface="Malgun Gothic"/>
                <a:sym typeface="Malgun Gothic"/>
              </a:rPr>
              <a:t>690</a:t>
            </a:r>
            <a:r>
              <a:rPr lang="en-US" sz="2800" b="1">
                <a:solidFill>
                  <a:schemeClr val="bg1">
                    <a:lumMod val="50000"/>
                  </a:schemeClr>
                </a:solidFill>
                <a:latin typeface="Malgun Gothic"/>
                <a:ea typeface="Malgun Gothic"/>
                <a:cs typeface="Malgun Gothic"/>
                <a:sym typeface="Malgun Gothic"/>
              </a:rPr>
              <a:t> </a:t>
            </a:r>
          </a:p>
          <a:p>
            <a:pPr marL="0" marR="0" lvl="0" indent="0" algn="ctr" rtl="0">
              <a:spcBef>
                <a:spcPts val="0"/>
              </a:spcBef>
              <a:spcAft>
                <a:spcPts val="0"/>
              </a:spcAft>
              <a:buNone/>
            </a:pPr>
            <a:r>
              <a:rPr lang="en-US">
                <a:solidFill>
                  <a:srgbClr val="3B2726"/>
                </a:solidFill>
                <a:latin typeface="Malgun Gothic"/>
                <a:ea typeface="Malgun Gothic"/>
                <a:cs typeface="Malgun Gothic"/>
                <a:sym typeface="Malgun Gothic"/>
              </a:rPr>
              <a:t>Months</a:t>
            </a:r>
          </a:p>
        </p:txBody>
      </p:sp>
      <p:sp>
        <p:nvSpPr>
          <p:cNvPr id="11" name="Google Shape;115;p2">
            <a:extLst>
              <a:ext uri="{FF2B5EF4-FFF2-40B4-BE49-F238E27FC236}">
                <a16:creationId xmlns:a16="http://schemas.microsoft.com/office/drawing/2014/main" id="{AC42C5A9-6719-CD4C-D228-1F8BE970D668}"/>
              </a:ext>
            </a:extLst>
          </p:cNvPr>
          <p:cNvSpPr txBox="1"/>
          <p:nvPr/>
        </p:nvSpPr>
        <p:spPr>
          <a:xfrm>
            <a:off x="7997556" y="2610240"/>
            <a:ext cx="3144249"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bg1">
                    <a:lumMod val="50000"/>
                  </a:schemeClr>
                </a:solidFill>
                <a:latin typeface="Malgun Gothic"/>
                <a:ea typeface="Malgun Gothic"/>
                <a:cs typeface="Malgun Gothic"/>
                <a:sym typeface="Malgun Gothic"/>
              </a:rPr>
              <a:t>18719 </a:t>
            </a:r>
          </a:p>
          <a:p>
            <a:pPr marL="0" marR="0" lvl="0" indent="0" algn="ctr" rtl="0">
              <a:spcBef>
                <a:spcPts val="0"/>
              </a:spcBef>
              <a:spcAft>
                <a:spcPts val="0"/>
              </a:spcAft>
              <a:buNone/>
            </a:pPr>
            <a:r>
              <a:rPr lang="en-US">
                <a:solidFill>
                  <a:srgbClr val="3B2726"/>
                </a:solidFill>
                <a:latin typeface="Malgun Gothic"/>
                <a:ea typeface="Malgun Gothic"/>
                <a:cs typeface="Malgun Gothic"/>
                <a:sym typeface="Malgun Gothic"/>
              </a:rPr>
              <a:t>Stocks</a:t>
            </a:r>
            <a:endParaRPr lang="en-US" sz="1100">
              <a:solidFill>
                <a:srgbClr val="787877"/>
              </a:solidFill>
              <a:latin typeface="Malgun Gothic"/>
              <a:ea typeface="Malgun Gothic"/>
              <a:cs typeface="Malgun Gothic"/>
              <a:sym typeface="Malgun Gothic"/>
            </a:endParaRPr>
          </a:p>
        </p:txBody>
      </p:sp>
      <p:sp>
        <p:nvSpPr>
          <p:cNvPr id="12" name="Google Shape;115;p2">
            <a:extLst>
              <a:ext uri="{FF2B5EF4-FFF2-40B4-BE49-F238E27FC236}">
                <a16:creationId xmlns:a16="http://schemas.microsoft.com/office/drawing/2014/main" id="{19EE66E0-0CE2-3B75-0DFE-4770F2C7A9E6}"/>
              </a:ext>
            </a:extLst>
          </p:cNvPr>
          <p:cNvSpPr txBox="1"/>
          <p:nvPr/>
        </p:nvSpPr>
        <p:spPr>
          <a:xfrm>
            <a:off x="7997556" y="4194006"/>
            <a:ext cx="3144249" cy="907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B2726"/>
                </a:solidFill>
                <a:latin typeface="Malgun Gothic"/>
                <a:ea typeface="Malgun Gothic"/>
                <a:cs typeface="Malgun Gothic"/>
                <a:sym typeface="Malgun Gothic"/>
              </a:rPr>
              <a:t>64 Features</a:t>
            </a:r>
          </a:p>
          <a:p>
            <a:pPr algn="ctr"/>
            <a:r>
              <a:rPr lang="en-US" sz="2800">
                <a:solidFill>
                  <a:srgbClr val="787877"/>
                </a:solidFill>
                <a:latin typeface="Malgun Gothic"/>
                <a:ea typeface="Malgun Gothic"/>
                <a:cs typeface="Malgun Gothic"/>
                <a:sym typeface="Malgun Gothic"/>
              </a:rPr>
              <a:t>2219316×64</a:t>
            </a:r>
          </a:p>
          <a:p>
            <a:pPr algn="ctr"/>
            <a:r>
              <a:rPr lang="en-US" sz="1100">
                <a:solidFill>
                  <a:srgbClr val="787877"/>
                </a:solidFill>
                <a:latin typeface="Malgun Gothic"/>
                <a:ea typeface="Malgun Gothic"/>
                <a:cs typeface="Malgun Gothic"/>
                <a:sym typeface="Malgun Gothic"/>
              </a:rPr>
              <a:t>feature matrix 𝑋 size</a:t>
            </a:r>
          </a:p>
        </p:txBody>
      </p:sp>
      <p:pic>
        <p:nvPicPr>
          <p:cNvPr id="1030" name="Picture 6" descr="Dollar in Hand Icon PNG vector in SVG, PDF, AI, CDR format">
            <a:extLst>
              <a:ext uri="{FF2B5EF4-FFF2-40B4-BE49-F238E27FC236}">
                <a16:creationId xmlns:a16="http://schemas.microsoft.com/office/drawing/2014/main" id="{335E0FCC-EC4B-E356-564D-B4CC0F451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082" y="2392450"/>
            <a:ext cx="1274332" cy="9564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0 Stock Picks for 2024 From Investor Whose Fund Has Returned 771% Since  Inception">
            <a:extLst>
              <a:ext uri="{FF2B5EF4-FFF2-40B4-BE49-F238E27FC236}">
                <a16:creationId xmlns:a16="http://schemas.microsoft.com/office/drawing/2014/main" id="{B53C47B3-B6AB-F992-79A8-2790F03F7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480" y="2674857"/>
            <a:ext cx="879195" cy="6593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asurable blue gradient concept icon. Biometric data advantage abstract  idea thin line illustration. Measuring individual features. Isolated  outline drawing. 11415031 Vector Art at Vecteezy">
            <a:extLst>
              <a:ext uri="{FF2B5EF4-FFF2-40B4-BE49-F238E27FC236}">
                <a16:creationId xmlns:a16="http://schemas.microsoft.com/office/drawing/2014/main" id="{2CC36BAE-BA3E-2733-4EAD-702287FC82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45" t="14147" r="15150" b="26015"/>
          <a:stretch/>
        </p:blipFill>
        <p:spPr bwMode="auto">
          <a:xfrm>
            <a:off x="7038166" y="4402886"/>
            <a:ext cx="836957" cy="73862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ck, time, hour, Time And Date icon">
            <a:extLst>
              <a:ext uri="{FF2B5EF4-FFF2-40B4-BE49-F238E27FC236}">
                <a16:creationId xmlns:a16="http://schemas.microsoft.com/office/drawing/2014/main" id="{ABCB75C1-F8B5-73D9-3724-89AD37A0C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024" y="4291322"/>
            <a:ext cx="644448" cy="644448"/>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5;p2">
            <a:extLst>
              <a:ext uri="{FF2B5EF4-FFF2-40B4-BE49-F238E27FC236}">
                <a16:creationId xmlns:a16="http://schemas.microsoft.com/office/drawing/2014/main" id="{E4923A76-AD90-F579-87D2-E155BA8A5C96}"/>
              </a:ext>
            </a:extLst>
          </p:cNvPr>
          <p:cNvSpPr txBox="1"/>
          <p:nvPr/>
        </p:nvSpPr>
        <p:spPr>
          <a:xfrm>
            <a:off x="2276980" y="2519337"/>
            <a:ext cx="3144249"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bg1">
                    <a:lumMod val="50000"/>
                  </a:schemeClr>
                </a:solidFill>
                <a:latin typeface="Malgun Gothic"/>
                <a:ea typeface="Malgun Gothic"/>
                <a:cs typeface="Malgun Gothic"/>
                <a:sym typeface="Malgun Gothic"/>
              </a:rPr>
              <a:t>Stock Return</a:t>
            </a:r>
          </a:p>
          <a:p>
            <a:pPr marL="0" marR="0" lvl="0" indent="0" algn="ctr" rtl="0">
              <a:spcBef>
                <a:spcPts val="0"/>
              </a:spcBef>
              <a:spcAft>
                <a:spcPts val="0"/>
              </a:spcAft>
              <a:buNone/>
            </a:pPr>
            <a:r>
              <a:rPr lang="en-US">
                <a:solidFill>
                  <a:srgbClr val="3B2726"/>
                </a:solidFill>
                <a:latin typeface="Malgun Gothic"/>
                <a:ea typeface="Malgun Gothic"/>
                <a:cs typeface="Malgun Gothic"/>
                <a:sym typeface="Malgun Gothic"/>
              </a:rPr>
              <a:t>Monthly</a:t>
            </a:r>
            <a:endParaRPr lang="en-US" sz="1100">
              <a:solidFill>
                <a:srgbClr val="787877"/>
              </a:solidFill>
              <a:latin typeface="Malgun Gothic"/>
              <a:ea typeface="Malgun Gothic"/>
              <a:cs typeface="Malgun Gothic"/>
              <a:sym typeface="Malgun Gothic"/>
            </a:endParaRPr>
          </a:p>
        </p:txBody>
      </p:sp>
    </p:spTree>
    <p:extLst>
      <p:ext uri="{BB962C8B-B14F-4D97-AF65-F5344CB8AC3E}">
        <p14:creationId xmlns:p14="http://schemas.microsoft.com/office/powerpoint/2010/main" val="2207154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2" name="TextBox 1">
            <a:extLst>
              <a:ext uri="{FF2B5EF4-FFF2-40B4-BE49-F238E27FC236}">
                <a16:creationId xmlns:a16="http://schemas.microsoft.com/office/drawing/2014/main" id="{3BEFA9A1-DBB3-50B7-2C54-C75E73C00248}"/>
              </a:ext>
            </a:extLst>
          </p:cNvPr>
          <p:cNvSpPr txBox="1"/>
          <p:nvPr/>
        </p:nvSpPr>
        <p:spPr>
          <a:xfrm>
            <a:off x="423024" y="305080"/>
            <a:ext cx="11768976" cy="523220"/>
          </a:xfrm>
          <a:prstGeom prst="rect">
            <a:avLst/>
          </a:prstGeom>
          <a:noFill/>
        </p:spPr>
        <p:txBody>
          <a:bodyPr wrap="square" rtlCol="0">
            <a:spAutoFit/>
          </a:bodyPr>
          <a:lstStyle/>
          <a:p>
            <a:r>
              <a:rPr lang="en-US" sz="2800">
                <a:solidFill>
                  <a:srgbClr val="002060"/>
                </a:solidFill>
                <a:latin typeface="Impact" panose="020B0806030902050204" pitchFamily="34" charset="0"/>
                <a:ea typeface="Malgun Gothic" panose="020B0503020000020004" pitchFamily="34" charset="-127"/>
              </a:rPr>
              <a:t>DATA SET PROPERTIES &amp; METHADOLOGY</a:t>
            </a:r>
          </a:p>
        </p:txBody>
      </p:sp>
      <p:pic>
        <p:nvPicPr>
          <p:cNvPr id="1030" name="Picture 6" descr="Dollar in Hand Icon PNG vector in SVG, PDF, AI, CDR format">
            <a:extLst>
              <a:ext uri="{FF2B5EF4-FFF2-40B4-BE49-F238E27FC236}">
                <a16:creationId xmlns:a16="http://schemas.microsoft.com/office/drawing/2014/main" id="{335E0FCC-EC4B-E356-564D-B4CC0F451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508" y="1831772"/>
            <a:ext cx="1274332" cy="956413"/>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5;p2">
            <a:extLst>
              <a:ext uri="{FF2B5EF4-FFF2-40B4-BE49-F238E27FC236}">
                <a16:creationId xmlns:a16="http://schemas.microsoft.com/office/drawing/2014/main" id="{E4923A76-AD90-F579-87D2-E155BA8A5C96}"/>
              </a:ext>
            </a:extLst>
          </p:cNvPr>
          <p:cNvSpPr txBox="1"/>
          <p:nvPr/>
        </p:nvSpPr>
        <p:spPr>
          <a:xfrm>
            <a:off x="5238159" y="2044272"/>
            <a:ext cx="3144249"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bg1">
                    <a:lumMod val="50000"/>
                  </a:schemeClr>
                </a:solidFill>
                <a:latin typeface="Malgun Gothic"/>
                <a:ea typeface="Malgun Gothic"/>
                <a:cs typeface="Malgun Gothic"/>
                <a:sym typeface="Malgun Gothic"/>
              </a:rPr>
              <a:t>Stock Return</a:t>
            </a:r>
          </a:p>
          <a:p>
            <a:pPr marL="0" marR="0" lvl="0" indent="0" algn="ctr" rtl="0">
              <a:spcBef>
                <a:spcPts val="0"/>
              </a:spcBef>
              <a:spcAft>
                <a:spcPts val="0"/>
              </a:spcAft>
              <a:buNone/>
            </a:pPr>
            <a:r>
              <a:rPr lang="en-US">
                <a:solidFill>
                  <a:srgbClr val="3B2726"/>
                </a:solidFill>
                <a:latin typeface="Malgun Gothic"/>
                <a:ea typeface="Malgun Gothic"/>
                <a:cs typeface="Malgun Gothic"/>
                <a:sym typeface="Malgun Gothic"/>
              </a:rPr>
              <a:t>Monthly</a:t>
            </a:r>
            <a:endParaRPr lang="en-US" sz="1100">
              <a:solidFill>
                <a:srgbClr val="787877"/>
              </a:solidFill>
              <a:latin typeface="Malgun Gothic"/>
              <a:ea typeface="Malgun Gothic"/>
              <a:cs typeface="Malgun Gothic"/>
              <a:sym typeface="Malgun Gothic"/>
            </a:endParaRPr>
          </a:p>
        </p:txBody>
      </p:sp>
      <p:pic>
        <p:nvPicPr>
          <p:cNvPr id="1040" name="Picture 16" descr="8,800+ Trials Icon Stock Illustrations, Royalty-Free Vector Graphics &amp; Clip  Art - iStock | Patient trials icon, Clinical trials icon">
            <a:extLst>
              <a:ext uri="{FF2B5EF4-FFF2-40B4-BE49-F238E27FC236}">
                <a16:creationId xmlns:a16="http://schemas.microsoft.com/office/drawing/2014/main" id="{8B26620A-55E3-1C51-425F-40334BD9E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262" y="1602858"/>
            <a:ext cx="1647923" cy="1647923"/>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15;p2">
            <a:extLst>
              <a:ext uri="{FF2B5EF4-FFF2-40B4-BE49-F238E27FC236}">
                <a16:creationId xmlns:a16="http://schemas.microsoft.com/office/drawing/2014/main" id="{081F9D8F-1DB1-0398-9B5A-C6100E024B40}"/>
              </a:ext>
            </a:extLst>
          </p:cNvPr>
          <p:cNvSpPr txBox="1"/>
          <p:nvPr/>
        </p:nvSpPr>
        <p:spPr>
          <a:xfrm>
            <a:off x="860185" y="2120768"/>
            <a:ext cx="3534980"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bg1">
                    <a:lumMod val="50000"/>
                  </a:schemeClr>
                </a:solidFill>
                <a:latin typeface="Malgun Gothic"/>
                <a:ea typeface="Malgun Gothic"/>
                <a:cs typeface="Malgun Gothic"/>
                <a:sym typeface="Malgun Gothic"/>
              </a:rPr>
              <a:t>42</a:t>
            </a:r>
            <a:endParaRPr lang="en-US" sz="2800" b="1">
              <a:solidFill>
                <a:schemeClr val="bg1">
                  <a:lumMod val="50000"/>
                </a:schemeClr>
              </a:solidFill>
              <a:latin typeface="Malgun Gothic"/>
              <a:ea typeface="Malgun Gothic"/>
              <a:cs typeface="Malgun Gothic"/>
              <a:sym typeface="Malgun Gothic"/>
            </a:endParaRPr>
          </a:p>
          <a:p>
            <a:pPr marL="0" marR="0" lvl="0" indent="0" algn="ctr" rtl="0">
              <a:spcBef>
                <a:spcPts val="0"/>
              </a:spcBef>
              <a:spcAft>
                <a:spcPts val="0"/>
              </a:spcAft>
              <a:buNone/>
            </a:pPr>
            <a:r>
              <a:rPr lang="en-US">
                <a:solidFill>
                  <a:srgbClr val="3B2726"/>
                </a:solidFill>
                <a:latin typeface="Malgun Gothic"/>
                <a:ea typeface="Malgun Gothic"/>
                <a:cs typeface="Malgun Gothic"/>
                <a:sym typeface="Malgun Gothic"/>
              </a:rPr>
              <a:t>Trials</a:t>
            </a:r>
          </a:p>
        </p:txBody>
      </p:sp>
      <p:sp>
        <p:nvSpPr>
          <p:cNvPr id="17" name="TextBox 16">
            <a:extLst>
              <a:ext uri="{FF2B5EF4-FFF2-40B4-BE49-F238E27FC236}">
                <a16:creationId xmlns:a16="http://schemas.microsoft.com/office/drawing/2014/main" id="{E130CF72-4233-1DDF-51B4-37798AC23454}"/>
              </a:ext>
            </a:extLst>
          </p:cNvPr>
          <p:cNvSpPr txBox="1"/>
          <p:nvPr/>
        </p:nvSpPr>
        <p:spPr>
          <a:xfrm>
            <a:off x="423024" y="3429000"/>
            <a:ext cx="3524508" cy="1715854"/>
          </a:xfrm>
          <a:prstGeom prst="rect">
            <a:avLst/>
          </a:prstGeom>
          <a:noFill/>
        </p:spPr>
        <p:txBody>
          <a:bodyPr wrap="square">
            <a:spAutoFit/>
          </a:bodyPr>
          <a:lstStyle/>
          <a:p>
            <a:pPr rtl="0" fontAlgn="base">
              <a:spcBef>
                <a:spcPts val="320"/>
              </a:spcBef>
              <a:spcAft>
                <a:spcPts val="0"/>
              </a:spcAft>
            </a:pPr>
            <a:r>
              <a:rPr lang="en-US" sz="1400" b="0" i="0" u="none" strike="noStrike">
                <a:solidFill>
                  <a:srgbClr val="000000"/>
                </a:solidFill>
                <a:effectLst/>
                <a:latin typeface="Malgun Gothic" panose="020B0503020000020004" pitchFamily="34" charset="-127"/>
                <a:ea typeface="Malgun Gothic" panose="020B0503020000020004" pitchFamily="34" charset="-127"/>
              </a:rPr>
              <a:t>Each Trial: Lag by 1 year until 2019 from 1963.</a:t>
            </a:r>
          </a:p>
          <a:p>
            <a:pPr marL="457200" rtl="0">
              <a:spcBef>
                <a:spcPts val="320"/>
              </a:spcBef>
              <a:spcAft>
                <a:spcPts val="0"/>
              </a:spcAft>
            </a:pPr>
            <a:r>
              <a:rPr lang="en-US" sz="1400" b="0" i="0" u="none" strike="noStrike">
                <a:solidFill>
                  <a:srgbClr val="000000"/>
                </a:solidFill>
                <a:effectLst/>
                <a:latin typeface="Malgun Gothic" panose="020B0503020000020004" pitchFamily="34" charset="-127"/>
                <a:ea typeface="Malgun Gothic" panose="020B0503020000020004" pitchFamily="34" charset="-127"/>
              </a:rPr>
              <a:t>Training set : t+0 to t+9 (120 months)</a:t>
            </a:r>
            <a:endParaRPr lang="en-US" b="0">
              <a:effectLst/>
              <a:latin typeface="Malgun Gothic" panose="020B0503020000020004" pitchFamily="34" charset="-127"/>
              <a:ea typeface="Malgun Gothic" panose="020B0503020000020004" pitchFamily="34" charset="-127"/>
            </a:endParaRPr>
          </a:p>
          <a:p>
            <a:pPr marL="457200" rtl="0">
              <a:spcBef>
                <a:spcPts val="320"/>
              </a:spcBef>
              <a:spcAft>
                <a:spcPts val="0"/>
              </a:spcAft>
            </a:pPr>
            <a:r>
              <a:rPr lang="en-US" sz="1400" b="0" i="0" u="none" strike="noStrike">
                <a:solidFill>
                  <a:srgbClr val="000000"/>
                </a:solidFill>
                <a:effectLst/>
                <a:latin typeface="Malgun Gothic" panose="020B0503020000020004" pitchFamily="34" charset="-127"/>
                <a:ea typeface="Malgun Gothic" panose="020B0503020000020004" pitchFamily="34" charset="-127"/>
              </a:rPr>
              <a:t>Validation set : t+10 to t+14 (60 months)</a:t>
            </a:r>
            <a:endParaRPr lang="en-US" b="0">
              <a:effectLst/>
              <a:latin typeface="Malgun Gothic" panose="020B0503020000020004" pitchFamily="34" charset="-127"/>
              <a:ea typeface="Malgun Gothic" panose="020B0503020000020004" pitchFamily="34" charset="-127"/>
            </a:endParaRPr>
          </a:p>
          <a:p>
            <a:pPr marL="457200" rtl="0">
              <a:spcBef>
                <a:spcPts val="320"/>
              </a:spcBef>
              <a:spcAft>
                <a:spcPts val="0"/>
              </a:spcAft>
            </a:pPr>
            <a:r>
              <a:rPr lang="en-US" sz="1400" b="0" i="0" u="none" strike="noStrike">
                <a:solidFill>
                  <a:srgbClr val="000000"/>
                </a:solidFill>
                <a:effectLst/>
                <a:latin typeface="Malgun Gothic" panose="020B0503020000020004" pitchFamily="34" charset="-127"/>
                <a:ea typeface="Malgun Gothic" panose="020B0503020000020004" pitchFamily="34" charset="-127"/>
              </a:rPr>
              <a:t>Test set :t+15 (12months)</a:t>
            </a:r>
            <a:endParaRPr lang="en-US" b="0">
              <a:effectLst/>
              <a:latin typeface="Malgun Gothic" panose="020B0503020000020004" pitchFamily="34" charset="-127"/>
              <a:ea typeface="Malgun Gothic" panose="020B0503020000020004" pitchFamily="34" charset="-127"/>
            </a:endParaRPr>
          </a:p>
        </p:txBody>
      </p:sp>
      <p:sp>
        <p:nvSpPr>
          <p:cNvPr id="19" name="TextBox 18">
            <a:extLst>
              <a:ext uri="{FF2B5EF4-FFF2-40B4-BE49-F238E27FC236}">
                <a16:creationId xmlns:a16="http://schemas.microsoft.com/office/drawing/2014/main" id="{61441C5C-8721-0A43-E3DA-18AAF15C73AB}"/>
              </a:ext>
            </a:extLst>
          </p:cNvPr>
          <p:cNvSpPr txBox="1"/>
          <p:nvPr/>
        </p:nvSpPr>
        <p:spPr>
          <a:xfrm>
            <a:off x="4548508" y="3429000"/>
            <a:ext cx="6506736" cy="307777"/>
          </a:xfrm>
          <a:prstGeom prst="rect">
            <a:avLst/>
          </a:prstGeom>
          <a:noFill/>
        </p:spPr>
        <p:txBody>
          <a:bodyPr wrap="square">
            <a:spAutoFit/>
          </a:bodyPr>
          <a:lstStyle/>
          <a:p>
            <a:pPr rtl="0" fontAlgn="base">
              <a:spcBef>
                <a:spcPts val="320"/>
              </a:spcBef>
              <a:spcAft>
                <a:spcPts val="0"/>
              </a:spcAft>
            </a:pPr>
            <a:r>
              <a:rPr lang="en-US">
                <a:latin typeface="Malgun Gothic" panose="020B0503020000020004" pitchFamily="34" charset="-127"/>
                <a:ea typeface="Malgun Gothic" panose="020B0503020000020004" pitchFamily="34" charset="-127"/>
              </a:rPr>
              <a:t>S</a:t>
            </a:r>
            <a:r>
              <a:rPr lang="en-US" sz="1400" i="0" u="none" strike="noStrike">
                <a:solidFill>
                  <a:srgbClr val="000000"/>
                </a:solidFill>
                <a:effectLst/>
                <a:latin typeface="Malgun Gothic" panose="020B0503020000020004" pitchFamily="34" charset="-127"/>
                <a:ea typeface="Malgun Gothic" panose="020B0503020000020004" pitchFamily="34" charset="-127"/>
              </a:rPr>
              <a:t>tock return prediction for all stocks in year t + 15.</a:t>
            </a:r>
          </a:p>
        </p:txBody>
      </p:sp>
      <p:sp>
        <p:nvSpPr>
          <p:cNvPr id="21" name="TextBox 20">
            <a:extLst>
              <a:ext uri="{FF2B5EF4-FFF2-40B4-BE49-F238E27FC236}">
                <a16:creationId xmlns:a16="http://schemas.microsoft.com/office/drawing/2014/main" id="{B77FA767-C104-42F9-1C37-A430B8FAEC45}"/>
              </a:ext>
            </a:extLst>
          </p:cNvPr>
          <p:cNvSpPr txBox="1"/>
          <p:nvPr/>
        </p:nvSpPr>
        <p:spPr>
          <a:xfrm>
            <a:off x="4548508" y="3854372"/>
            <a:ext cx="4394770" cy="523220"/>
          </a:xfrm>
          <a:prstGeom prst="rect">
            <a:avLst/>
          </a:prstGeom>
          <a:noFill/>
        </p:spPr>
        <p:txBody>
          <a:bodyPr wrap="square">
            <a:spAutoFit/>
          </a:bodyPr>
          <a:lstStyle/>
          <a:p>
            <a:pPr rtl="0" fontAlgn="base">
              <a:spcBef>
                <a:spcPts val="320"/>
              </a:spcBef>
              <a:spcAft>
                <a:spcPts val="0"/>
              </a:spcAft>
            </a:pPr>
            <a:r>
              <a:rPr lang="en-US" sz="1400" b="0" i="0" u="none" strike="noStrike">
                <a:solidFill>
                  <a:srgbClr val="000000"/>
                </a:solidFill>
                <a:effectLst/>
                <a:latin typeface="Malgun Gothic" panose="020B0503020000020004" pitchFamily="34" charset="-127"/>
                <a:ea typeface="Malgun Gothic" panose="020B0503020000020004" pitchFamily="34" charset="-127"/>
              </a:rPr>
              <a:t>Portfolio to buy stocks with top decile and sell stocks with bottom decile.</a:t>
            </a:r>
          </a:p>
        </p:txBody>
      </p:sp>
      <p:sp>
        <p:nvSpPr>
          <p:cNvPr id="4" name="TextBox 3">
            <a:extLst>
              <a:ext uri="{FF2B5EF4-FFF2-40B4-BE49-F238E27FC236}">
                <a16:creationId xmlns:a16="http://schemas.microsoft.com/office/drawing/2014/main" id="{D73368F1-88AA-61FF-C929-12A5028E2D2C}"/>
              </a:ext>
            </a:extLst>
          </p:cNvPr>
          <p:cNvSpPr txBox="1"/>
          <p:nvPr/>
        </p:nvSpPr>
        <p:spPr>
          <a:xfrm>
            <a:off x="4548508" y="4377592"/>
            <a:ext cx="4637896" cy="777136"/>
          </a:xfrm>
          <a:prstGeom prst="rect">
            <a:avLst/>
          </a:prstGeom>
          <a:noFill/>
        </p:spPr>
        <p:txBody>
          <a:bodyPr wrap="square">
            <a:spAutoFit/>
          </a:bodyPr>
          <a:lstStyle/>
          <a:p>
            <a:pPr rtl="0" fontAlgn="base">
              <a:spcBef>
                <a:spcPts val="320"/>
              </a:spcBef>
              <a:spcAft>
                <a:spcPts val="0"/>
              </a:spcAft>
            </a:pPr>
            <a:r>
              <a:rPr lang="en-US" sz="1400" b="0" i="0" u="none" strike="noStrike">
                <a:solidFill>
                  <a:srgbClr val="000000"/>
                </a:solidFill>
                <a:effectLst/>
                <a:latin typeface="Malgun Gothic" panose="020B0503020000020004" pitchFamily="34" charset="-127"/>
                <a:ea typeface="Malgun Gothic" panose="020B0503020000020004" pitchFamily="34" charset="-127"/>
              </a:rPr>
              <a:t>Obtain portfolio returns for each month within the year t + 15</a:t>
            </a:r>
          </a:p>
          <a:p>
            <a:pPr rtl="0" fontAlgn="base">
              <a:spcBef>
                <a:spcPts val="320"/>
              </a:spcBef>
              <a:spcAft>
                <a:spcPts val="0"/>
              </a:spcAft>
            </a:pPr>
            <a:r>
              <a:rPr lang="en-US" sz="1400" b="0" i="0" u="none" strike="noStrike">
                <a:solidFill>
                  <a:srgbClr val="000000"/>
                </a:solidFill>
                <a:effectLst/>
                <a:latin typeface="Malgun Gothic" panose="020B0503020000020004" pitchFamily="34" charset="-127"/>
                <a:ea typeface="Malgun Gothic" panose="020B0503020000020004" pitchFamily="34" charset="-127"/>
              </a:rPr>
              <a:t>With 42 trials, collect portfolio returns for 42× 12 m</a:t>
            </a:r>
          </a:p>
        </p:txBody>
      </p:sp>
      <p:pic>
        <p:nvPicPr>
          <p:cNvPr id="3074" name="Picture 2" descr="Sharpe Ratio: Formula, Calculation, Importance And Limitations">
            <a:extLst>
              <a:ext uri="{FF2B5EF4-FFF2-40B4-BE49-F238E27FC236}">
                <a16:creationId xmlns:a16="http://schemas.microsoft.com/office/drawing/2014/main" id="{ACB2242E-CE9C-9A10-9B21-80CAAA1EC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8364" y="2120768"/>
            <a:ext cx="1772697" cy="7386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nual Return - Overview, Formula, Annualized Return">
            <a:extLst>
              <a:ext uri="{FF2B5EF4-FFF2-40B4-BE49-F238E27FC236}">
                <a16:creationId xmlns:a16="http://schemas.microsoft.com/office/drawing/2014/main" id="{EAEF677B-7802-4F70-F1C4-DD83855E8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8364" y="3998866"/>
            <a:ext cx="1772697" cy="11035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CE7A9B-12D2-037A-E98C-7806D25FCC2C}"/>
              </a:ext>
            </a:extLst>
          </p:cNvPr>
          <p:cNvPicPr>
            <a:picLocks noChangeAspect="1"/>
          </p:cNvPicPr>
          <p:nvPr/>
        </p:nvPicPr>
        <p:blipFill>
          <a:blip r:embed="rId7"/>
          <a:stretch>
            <a:fillRect/>
          </a:stretch>
        </p:blipFill>
        <p:spPr>
          <a:xfrm>
            <a:off x="4167853" y="1602858"/>
            <a:ext cx="23117" cy="4114800"/>
          </a:xfrm>
          <a:prstGeom prst="rect">
            <a:avLst/>
          </a:prstGeom>
        </p:spPr>
      </p:pic>
      <p:pic>
        <p:nvPicPr>
          <p:cNvPr id="7" name="Picture 6">
            <a:extLst>
              <a:ext uri="{FF2B5EF4-FFF2-40B4-BE49-F238E27FC236}">
                <a16:creationId xmlns:a16="http://schemas.microsoft.com/office/drawing/2014/main" id="{CA416109-8202-D319-EF11-0646D1B10D3D}"/>
              </a:ext>
            </a:extLst>
          </p:cNvPr>
          <p:cNvPicPr>
            <a:picLocks noChangeAspect="1"/>
          </p:cNvPicPr>
          <p:nvPr/>
        </p:nvPicPr>
        <p:blipFill>
          <a:blip r:embed="rId7"/>
          <a:stretch>
            <a:fillRect/>
          </a:stretch>
        </p:blipFill>
        <p:spPr>
          <a:xfrm>
            <a:off x="9251185" y="1525488"/>
            <a:ext cx="23117" cy="4114800"/>
          </a:xfrm>
          <a:prstGeom prst="rect">
            <a:avLst/>
          </a:prstGeom>
        </p:spPr>
      </p:pic>
      <p:sp>
        <p:nvSpPr>
          <p:cNvPr id="8" name="Rectangle 7">
            <a:extLst>
              <a:ext uri="{FF2B5EF4-FFF2-40B4-BE49-F238E27FC236}">
                <a16:creationId xmlns:a16="http://schemas.microsoft.com/office/drawing/2014/main" id="{7FE19CDF-B352-F2C7-CBE6-288501A3D52A}"/>
              </a:ext>
            </a:extLst>
          </p:cNvPr>
          <p:cNvSpPr/>
          <p:nvPr/>
        </p:nvSpPr>
        <p:spPr>
          <a:xfrm>
            <a:off x="3457217" y="1248937"/>
            <a:ext cx="1245855" cy="754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FB8BE1-9258-C70F-A845-F7E1221C5822}"/>
              </a:ext>
            </a:extLst>
          </p:cNvPr>
          <p:cNvSpPr/>
          <p:nvPr/>
        </p:nvSpPr>
        <p:spPr>
          <a:xfrm>
            <a:off x="8382408" y="1250973"/>
            <a:ext cx="1245855" cy="752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36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900319" y="51867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Hyper Parameter Tuning</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2216188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2" name="TextBox 1">
            <a:extLst>
              <a:ext uri="{FF2B5EF4-FFF2-40B4-BE49-F238E27FC236}">
                <a16:creationId xmlns:a16="http://schemas.microsoft.com/office/drawing/2014/main" id="{3BEFA9A1-DBB3-50B7-2C54-C75E73C00248}"/>
              </a:ext>
            </a:extLst>
          </p:cNvPr>
          <p:cNvSpPr txBox="1"/>
          <p:nvPr/>
        </p:nvSpPr>
        <p:spPr>
          <a:xfrm>
            <a:off x="423024" y="305080"/>
            <a:ext cx="11768976" cy="523220"/>
          </a:xfrm>
          <a:prstGeom prst="rect">
            <a:avLst/>
          </a:prstGeom>
          <a:noFill/>
        </p:spPr>
        <p:txBody>
          <a:bodyPr wrap="square" rtlCol="0">
            <a:spAutoFit/>
          </a:bodyPr>
          <a:lstStyle/>
          <a:p>
            <a:r>
              <a:rPr lang="en-US" sz="2800">
                <a:solidFill>
                  <a:srgbClr val="002060"/>
                </a:solidFill>
                <a:latin typeface="Impact" panose="020B0806030902050204" pitchFamily="34" charset="0"/>
                <a:ea typeface="Malgun Gothic" panose="020B0503020000020004" pitchFamily="34" charset="-127"/>
              </a:rPr>
              <a:t>HYPERPARAMETER TUNING AND THE BEST IDENTIFIED</a:t>
            </a:r>
          </a:p>
        </p:txBody>
      </p:sp>
      <p:sp>
        <p:nvSpPr>
          <p:cNvPr id="8" name="Rectangle 7">
            <a:extLst>
              <a:ext uri="{FF2B5EF4-FFF2-40B4-BE49-F238E27FC236}">
                <a16:creationId xmlns:a16="http://schemas.microsoft.com/office/drawing/2014/main" id="{7FE19CDF-B352-F2C7-CBE6-288501A3D52A}"/>
              </a:ext>
            </a:extLst>
          </p:cNvPr>
          <p:cNvSpPr/>
          <p:nvPr/>
        </p:nvSpPr>
        <p:spPr>
          <a:xfrm>
            <a:off x="3457217" y="1248937"/>
            <a:ext cx="1245855" cy="754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48BC82-867C-A8E1-2D8B-897D89F4EDA9}"/>
              </a:ext>
            </a:extLst>
          </p:cNvPr>
          <p:cNvPicPr>
            <a:picLocks noChangeAspect="1"/>
          </p:cNvPicPr>
          <p:nvPr/>
        </p:nvPicPr>
        <p:blipFill>
          <a:blip r:embed="rId3"/>
          <a:stretch>
            <a:fillRect/>
          </a:stretch>
        </p:blipFill>
        <p:spPr>
          <a:xfrm>
            <a:off x="437380" y="1622023"/>
            <a:ext cx="7526786" cy="4365729"/>
          </a:xfrm>
          <a:prstGeom prst="rect">
            <a:avLst/>
          </a:prstGeom>
        </p:spPr>
      </p:pic>
      <p:sp>
        <p:nvSpPr>
          <p:cNvPr id="10" name="Rectangle 1">
            <a:extLst>
              <a:ext uri="{FF2B5EF4-FFF2-40B4-BE49-F238E27FC236}">
                <a16:creationId xmlns:a16="http://schemas.microsoft.com/office/drawing/2014/main" id="{2E090A43-6546-4CD9-CBBC-9EF6956C12CC}"/>
              </a:ext>
            </a:extLst>
          </p:cNvPr>
          <p:cNvSpPr>
            <a:spLocks noChangeArrowheads="1"/>
          </p:cNvSpPr>
          <p:nvPr/>
        </p:nvSpPr>
        <p:spPr bwMode="auto">
          <a:xfrm>
            <a:off x="4076700" y="1812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71DC1D85-7307-9912-C7B2-BF2D572A391F}"/>
              </a:ext>
            </a:extLst>
          </p:cNvPr>
          <p:cNvPicPr>
            <a:picLocks noChangeAspect="1"/>
          </p:cNvPicPr>
          <p:nvPr/>
        </p:nvPicPr>
        <p:blipFill>
          <a:blip r:embed="rId4"/>
          <a:stretch>
            <a:fillRect/>
          </a:stretch>
        </p:blipFill>
        <p:spPr>
          <a:xfrm>
            <a:off x="8180917" y="890004"/>
            <a:ext cx="3769185" cy="5229320"/>
          </a:xfrm>
          <a:prstGeom prst="rect">
            <a:avLst/>
          </a:prstGeom>
        </p:spPr>
      </p:pic>
    </p:spTree>
    <p:extLst>
      <p:ext uri="{BB962C8B-B14F-4D97-AF65-F5344CB8AC3E}">
        <p14:creationId xmlns:p14="http://schemas.microsoft.com/office/powerpoint/2010/main" val="2562420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89035" y="4992851"/>
            <a:ext cx="7017834" cy="1182888"/>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900319" y="51867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THANK YOU!</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40374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7" name="Google Shape;107;p2"/>
          <p:cNvSpPr txBox="1"/>
          <p:nvPr/>
        </p:nvSpPr>
        <p:spPr>
          <a:xfrm>
            <a:off x="423023" y="738772"/>
            <a:ext cx="99825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595959"/>
                </a:solidFill>
                <a:latin typeface="Malgun Gothic"/>
                <a:ea typeface="Malgun Gothic"/>
                <a:sym typeface="Malgun Gothic"/>
              </a:rPr>
              <a:t>Walmart, Amazon and Costco make up around 50% of the total sales of in the United States  </a:t>
            </a:r>
            <a:endParaRPr sz="1800"/>
          </a:p>
        </p:txBody>
      </p:sp>
      <p:sp>
        <p:nvSpPr>
          <p:cNvPr id="4" name="TextBox 3">
            <a:extLst>
              <a:ext uri="{FF2B5EF4-FFF2-40B4-BE49-F238E27FC236}">
                <a16:creationId xmlns:a16="http://schemas.microsoft.com/office/drawing/2014/main" id="{D9C79F28-B41B-4BE7-AA67-EBCBC99D6646}"/>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KEY PLAYERS IN THE RETAIL UNIVERSE</a:t>
            </a:r>
          </a:p>
        </p:txBody>
      </p:sp>
      <p:pic>
        <p:nvPicPr>
          <p:cNvPr id="5" name="Picture 2" descr="Walmart's Modern Logo Adds Trust And Friendliness To The Major Retailer  Through Welcoming Shapes &amp; Colors | DesignRush">
            <a:extLst>
              <a:ext uri="{FF2B5EF4-FFF2-40B4-BE49-F238E27FC236}">
                <a16:creationId xmlns:a16="http://schemas.microsoft.com/office/drawing/2014/main" id="{57968D8F-66FA-AFBC-AA6E-23A2B1C4B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00" y="1606052"/>
            <a:ext cx="2162431" cy="13012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6A91BC3C-D822-F4E0-70EB-BF361ED1C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536" y="2093596"/>
            <a:ext cx="1199390" cy="36216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E2D36FD-6104-17EE-1CA1-2FBED26335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9787" y="2002187"/>
            <a:ext cx="1198481" cy="42976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Kroger Logo and symbol, meaning, history, PNG, brand">
            <a:extLst>
              <a:ext uri="{FF2B5EF4-FFF2-40B4-BE49-F238E27FC236}">
                <a16:creationId xmlns:a16="http://schemas.microsoft.com/office/drawing/2014/main" id="{15554D76-8A8F-AE8F-006A-611AFA93EC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052" y="4165536"/>
            <a:ext cx="1141775" cy="64224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The Complete History Of The Home Depot Logo - Hatchwise">
            <a:extLst>
              <a:ext uri="{FF2B5EF4-FFF2-40B4-BE49-F238E27FC236}">
                <a16:creationId xmlns:a16="http://schemas.microsoft.com/office/drawing/2014/main" id="{0D0F0FF8-7088-E027-197E-D7BF59B59E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9193" y="3738634"/>
            <a:ext cx="1798076" cy="1794107"/>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Target - Tempe Marketplace">
            <a:extLst>
              <a:ext uri="{FF2B5EF4-FFF2-40B4-BE49-F238E27FC236}">
                <a16:creationId xmlns:a16="http://schemas.microsoft.com/office/drawing/2014/main" id="{835AC57D-D1B1-DAA5-A62B-368236CCE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2205" y="4170061"/>
            <a:ext cx="931756" cy="6988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almart Spark Logo PNG Vector (AI) Free Download">
            <a:extLst>
              <a:ext uri="{FF2B5EF4-FFF2-40B4-BE49-F238E27FC236}">
                <a16:creationId xmlns:a16="http://schemas.microsoft.com/office/drawing/2014/main" id="{3ED3CD5C-222E-16F4-3FFB-327A8D8841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61C03A-413C-F79D-BE94-9902C3E51A7D}"/>
              </a:ext>
            </a:extLst>
          </p:cNvPr>
          <p:cNvSpPr txBox="1"/>
          <p:nvPr/>
        </p:nvSpPr>
        <p:spPr>
          <a:xfrm>
            <a:off x="617243" y="2930849"/>
            <a:ext cx="1511946" cy="523220"/>
          </a:xfrm>
          <a:prstGeom prst="rect">
            <a:avLst/>
          </a:prstGeom>
          <a:noFill/>
        </p:spPr>
        <p:txBody>
          <a:bodyPr wrap="square">
            <a:spAutoFit/>
          </a:bodyPr>
          <a:lstStyle/>
          <a:p>
            <a:r>
              <a:rPr lang="en-US" sz="2800" b="1">
                <a:solidFill>
                  <a:srgbClr val="0B73DA"/>
                </a:solidFill>
                <a:latin typeface="Malgun Gothic"/>
                <a:ea typeface="Malgun Gothic"/>
                <a:sym typeface="Malgun Gothic"/>
              </a:rPr>
              <a:t>$499 B</a:t>
            </a:r>
            <a:endParaRPr lang="en-US" sz="2800">
              <a:solidFill>
                <a:srgbClr val="0B73DA"/>
              </a:solidFill>
            </a:endParaRPr>
          </a:p>
        </p:txBody>
      </p:sp>
      <p:sp>
        <p:nvSpPr>
          <p:cNvPr id="10" name="TextBox 9">
            <a:extLst>
              <a:ext uri="{FF2B5EF4-FFF2-40B4-BE49-F238E27FC236}">
                <a16:creationId xmlns:a16="http://schemas.microsoft.com/office/drawing/2014/main" id="{9DAAF9E3-5B05-B151-BEA5-87D2341A3160}"/>
              </a:ext>
            </a:extLst>
          </p:cNvPr>
          <p:cNvSpPr txBox="1"/>
          <p:nvPr/>
        </p:nvSpPr>
        <p:spPr>
          <a:xfrm>
            <a:off x="3095165" y="2902971"/>
            <a:ext cx="1511946" cy="523220"/>
          </a:xfrm>
          <a:prstGeom prst="rect">
            <a:avLst/>
          </a:prstGeom>
          <a:noFill/>
        </p:spPr>
        <p:txBody>
          <a:bodyPr wrap="square">
            <a:spAutoFit/>
          </a:bodyPr>
          <a:lstStyle/>
          <a:p>
            <a:r>
              <a:rPr lang="en-US" sz="2800" b="1">
                <a:solidFill>
                  <a:schemeClr val="tx1"/>
                </a:solidFill>
                <a:latin typeface="Malgun Gothic"/>
                <a:ea typeface="Malgun Gothic"/>
                <a:sym typeface="Malgun Gothic"/>
              </a:rPr>
              <a:t>$233 B</a:t>
            </a:r>
            <a:endParaRPr lang="en-US" sz="2800">
              <a:solidFill>
                <a:schemeClr val="tx1"/>
              </a:solidFill>
            </a:endParaRPr>
          </a:p>
        </p:txBody>
      </p:sp>
      <p:sp>
        <p:nvSpPr>
          <p:cNvPr id="11" name="TextBox 10">
            <a:extLst>
              <a:ext uri="{FF2B5EF4-FFF2-40B4-BE49-F238E27FC236}">
                <a16:creationId xmlns:a16="http://schemas.microsoft.com/office/drawing/2014/main" id="{5410A29E-2F0A-6622-2651-49D76D49BD50}"/>
              </a:ext>
            </a:extLst>
          </p:cNvPr>
          <p:cNvSpPr txBox="1"/>
          <p:nvPr/>
        </p:nvSpPr>
        <p:spPr>
          <a:xfrm>
            <a:off x="5489346" y="2864373"/>
            <a:ext cx="1511946" cy="523220"/>
          </a:xfrm>
          <a:prstGeom prst="rect">
            <a:avLst/>
          </a:prstGeom>
          <a:noFill/>
        </p:spPr>
        <p:txBody>
          <a:bodyPr wrap="square">
            <a:spAutoFit/>
          </a:bodyPr>
          <a:lstStyle/>
          <a:p>
            <a:r>
              <a:rPr lang="en-US" sz="2800" b="1">
                <a:solidFill>
                  <a:srgbClr val="E31836"/>
                </a:solidFill>
                <a:latin typeface="Malgun Gothic"/>
                <a:ea typeface="Malgun Gothic"/>
                <a:sym typeface="Malgun Gothic"/>
              </a:rPr>
              <a:t>$163 B</a:t>
            </a:r>
            <a:endParaRPr lang="en-US" sz="2800">
              <a:solidFill>
                <a:srgbClr val="E31836"/>
              </a:solidFill>
            </a:endParaRPr>
          </a:p>
        </p:txBody>
      </p:sp>
      <p:sp>
        <p:nvSpPr>
          <p:cNvPr id="12" name="TextBox 11">
            <a:extLst>
              <a:ext uri="{FF2B5EF4-FFF2-40B4-BE49-F238E27FC236}">
                <a16:creationId xmlns:a16="http://schemas.microsoft.com/office/drawing/2014/main" id="{396C7A4A-6501-6068-D6F5-A731CDC09BD1}"/>
              </a:ext>
            </a:extLst>
          </p:cNvPr>
          <p:cNvSpPr txBox="1"/>
          <p:nvPr/>
        </p:nvSpPr>
        <p:spPr>
          <a:xfrm>
            <a:off x="595377" y="5187930"/>
            <a:ext cx="1511946" cy="523220"/>
          </a:xfrm>
          <a:prstGeom prst="rect">
            <a:avLst/>
          </a:prstGeom>
          <a:noFill/>
        </p:spPr>
        <p:txBody>
          <a:bodyPr wrap="square">
            <a:spAutoFit/>
          </a:bodyPr>
          <a:lstStyle/>
          <a:p>
            <a:r>
              <a:rPr lang="en-US" sz="2800" b="1">
                <a:solidFill>
                  <a:srgbClr val="154F9C"/>
                </a:solidFill>
                <a:latin typeface="Malgun Gothic"/>
                <a:ea typeface="Malgun Gothic"/>
                <a:sym typeface="Malgun Gothic"/>
              </a:rPr>
              <a:t>$148 B</a:t>
            </a:r>
            <a:endParaRPr lang="en-US" sz="2800">
              <a:solidFill>
                <a:srgbClr val="154F9C"/>
              </a:solidFill>
            </a:endParaRPr>
          </a:p>
        </p:txBody>
      </p:sp>
      <p:sp>
        <p:nvSpPr>
          <p:cNvPr id="13" name="TextBox 12">
            <a:extLst>
              <a:ext uri="{FF2B5EF4-FFF2-40B4-BE49-F238E27FC236}">
                <a16:creationId xmlns:a16="http://schemas.microsoft.com/office/drawing/2014/main" id="{841E98A6-88EB-8E70-290F-4C417A5325E6}"/>
              </a:ext>
            </a:extLst>
          </p:cNvPr>
          <p:cNvSpPr txBox="1"/>
          <p:nvPr/>
        </p:nvSpPr>
        <p:spPr>
          <a:xfrm>
            <a:off x="3047009" y="5176386"/>
            <a:ext cx="1511946" cy="523220"/>
          </a:xfrm>
          <a:prstGeom prst="rect">
            <a:avLst/>
          </a:prstGeom>
          <a:noFill/>
        </p:spPr>
        <p:txBody>
          <a:bodyPr wrap="square">
            <a:spAutoFit/>
          </a:bodyPr>
          <a:lstStyle/>
          <a:p>
            <a:r>
              <a:rPr lang="en-US" sz="2800" b="1">
                <a:solidFill>
                  <a:srgbClr val="FF9900"/>
                </a:solidFill>
                <a:latin typeface="Malgun Gothic"/>
                <a:ea typeface="Malgun Gothic"/>
                <a:sym typeface="Malgun Gothic"/>
              </a:rPr>
              <a:t>$146 B</a:t>
            </a:r>
            <a:endParaRPr lang="en-US" sz="2800">
              <a:solidFill>
                <a:srgbClr val="FF9900"/>
              </a:solidFill>
            </a:endParaRPr>
          </a:p>
        </p:txBody>
      </p:sp>
      <p:sp>
        <p:nvSpPr>
          <p:cNvPr id="14" name="TextBox 13">
            <a:extLst>
              <a:ext uri="{FF2B5EF4-FFF2-40B4-BE49-F238E27FC236}">
                <a16:creationId xmlns:a16="http://schemas.microsoft.com/office/drawing/2014/main" id="{CCD3F519-5B32-4E8B-2FEF-35CDDC889847}"/>
              </a:ext>
            </a:extLst>
          </p:cNvPr>
          <p:cNvSpPr txBox="1"/>
          <p:nvPr/>
        </p:nvSpPr>
        <p:spPr>
          <a:xfrm>
            <a:off x="5551539" y="5197493"/>
            <a:ext cx="1511946" cy="523220"/>
          </a:xfrm>
          <a:prstGeom prst="rect">
            <a:avLst/>
          </a:prstGeom>
          <a:noFill/>
        </p:spPr>
        <p:txBody>
          <a:bodyPr wrap="square">
            <a:spAutoFit/>
          </a:bodyPr>
          <a:lstStyle/>
          <a:p>
            <a:r>
              <a:rPr lang="en-US" sz="2800" b="1">
                <a:solidFill>
                  <a:srgbClr val="CF0001"/>
                </a:solidFill>
                <a:latin typeface="Malgun Gothic"/>
                <a:ea typeface="Malgun Gothic"/>
                <a:sym typeface="Malgun Gothic"/>
              </a:rPr>
              <a:t>$108 B</a:t>
            </a:r>
            <a:endParaRPr lang="en-US" sz="2800">
              <a:solidFill>
                <a:srgbClr val="CF0001"/>
              </a:solidFill>
            </a:endParaRPr>
          </a:p>
        </p:txBody>
      </p:sp>
      <p:sp>
        <p:nvSpPr>
          <p:cNvPr id="15" name="TextBox 14">
            <a:extLst>
              <a:ext uri="{FF2B5EF4-FFF2-40B4-BE49-F238E27FC236}">
                <a16:creationId xmlns:a16="http://schemas.microsoft.com/office/drawing/2014/main" id="{F7A78729-EED9-7276-EA26-896E87A05D76}"/>
              </a:ext>
            </a:extLst>
          </p:cNvPr>
          <p:cNvSpPr txBox="1"/>
          <p:nvPr/>
        </p:nvSpPr>
        <p:spPr>
          <a:xfrm>
            <a:off x="595377" y="2575839"/>
            <a:ext cx="1511946" cy="400110"/>
          </a:xfrm>
          <a:prstGeom prst="rect">
            <a:avLst/>
          </a:prstGeom>
          <a:noFill/>
        </p:spPr>
        <p:txBody>
          <a:bodyPr wrap="square">
            <a:spAutoFit/>
          </a:bodyPr>
          <a:lstStyle/>
          <a:p>
            <a:pPr algn="ctr"/>
            <a:r>
              <a:rPr lang="en-US" sz="2000" b="1">
                <a:solidFill>
                  <a:schemeClr val="accent6">
                    <a:lumMod val="75000"/>
                  </a:schemeClr>
                </a:solidFill>
                <a:latin typeface="Malgun Gothic"/>
                <a:ea typeface="Malgun Gothic"/>
                <a:sym typeface="Malgun Gothic"/>
              </a:rPr>
              <a:t>26%</a:t>
            </a:r>
            <a:endParaRPr lang="en-US" sz="2000">
              <a:solidFill>
                <a:schemeClr val="accent6">
                  <a:lumMod val="75000"/>
                </a:schemeClr>
              </a:solidFill>
            </a:endParaRPr>
          </a:p>
        </p:txBody>
      </p:sp>
      <p:sp>
        <p:nvSpPr>
          <p:cNvPr id="16" name="TextBox 15">
            <a:extLst>
              <a:ext uri="{FF2B5EF4-FFF2-40B4-BE49-F238E27FC236}">
                <a16:creationId xmlns:a16="http://schemas.microsoft.com/office/drawing/2014/main" id="{4C936606-9200-7C0A-7EF1-82FC9AC424BD}"/>
              </a:ext>
            </a:extLst>
          </p:cNvPr>
          <p:cNvSpPr txBox="1"/>
          <p:nvPr/>
        </p:nvSpPr>
        <p:spPr>
          <a:xfrm>
            <a:off x="3063732" y="2554003"/>
            <a:ext cx="1511946" cy="400110"/>
          </a:xfrm>
          <a:prstGeom prst="rect">
            <a:avLst/>
          </a:prstGeom>
          <a:noFill/>
        </p:spPr>
        <p:txBody>
          <a:bodyPr wrap="square">
            <a:spAutoFit/>
          </a:bodyPr>
          <a:lstStyle/>
          <a:p>
            <a:pPr algn="ctr"/>
            <a:r>
              <a:rPr lang="en-US" sz="2000" b="1">
                <a:solidFill>
                  <a:schemeClr val="accent6">
                    <a:lumMod val="60000"/>
                    <a:lumOff val="40000"/>
                  </a:schemeClr>
                </a:solidFill>
                <a:latin typeface="Malgun Gothic"/>
                <a:ea typeface="Malgun Gothic"/>
                <a:sym typeface="Malgun Gothic"/>
              </a:rPr>
              <a:t>12%</a:t>
            </a:r>
            <a:endParaRPr lang="en-US" sz="2000">
              <a:solidFill>
                <a:schemeClr val="accent6">
                  <a:lumMod val="60000"/>
                  <a:lumOff val="40000"/>
                </a:schemeClr>
              </a:solidFill>
            </a:endParaRPr>
          </a:p>
        </p:txBody>
      </p:sp>
      <p:sp>
        <p:nvSpPr>
          <p:cNvPr id="17" name="TextBox 16">
            <a:extLst>
              <a:ext uri="{FF2B5EF4-FFF2-40B4-BE49-F238E27FC236}">
                <a16:creationId xmlns:a16="http://schemas.microsoft.com/office/drawing/2014/main" id="{C37C9BFB-D578-64E9-0C16-713D5F49403D}"/>
              </a:ext>
            </a:extLst>
          </p:cNvPr>
          <p:cNvSpPr txBox="1"/>
          <p:nvPr/>
        </p:nvSpPr>
        <p:spPr>
          <a:xfrm>
            <a:off x="5447113" y="2549829"/>
            <a:ext cx="1511946" cy="400110"/>
          </a:xfrm>
          <a:prstGeom prst="rect">
            <a:avLst/>
          </a:prstGeom>
          <a:noFill/>
        </p:spPr>
        <p:txBody>
          <a:bodyPr wrap="square">
            <a:spAutoFit/>
          </a:bodyPr>
          <a:lstStyle/>
          <a:p>
            <a:pPr algn="ctr"/>
            <a:r>
              <a:rPr lang="en-US" sz="2000" b="1">
                <a:solidFill>
                  <a:schemeClr val="accent6">
                    <a:lumMod val="40000"/>
                    <a:lumOff val="60000"/>
                  </a:schemeClr>
                </a:solidFill>
                <a:latin typeface="Malgun Gothic"/>
                <a:ea typeface="Malgun Gothic"/>
                <a:sym typeface="Malgun Gothic"/>
              </a:rPr>
              <a:t>08%</a:t>
            </a:r>
            <a:endParaRPr lang="en-US" sz="2000">
              <a:solidFill>
                <a:schemeClr val="accent6">
                  <a:lumMod val="40000"/>
                  <a:lumOff val="60000"/>
                </a:schemeClr>
              </a:solidFill>
            </a:endParaRPr>
          </a:p>
        </p:txBody>
      </p:sp>
      <p:sp>
        <p:nvSpPr>
          <p:cNvPr id="18" name="TextBox 17">
            <a:extLst>
              <a:ext uri="{FF2B5EF4-FFF2-40B4-BE49-F238E27FC236}">
                <a16:creationId xmlns:a16="http://schemas.microsoft.com/office/drawing/2014/main" id="{3ECD932F-2E23-D1EE-2B0D-F7A6304BE13F}"/>
              </a:ext>
            </a:extLst>
          </p:cNvPr>
          <p:cNvSpPr txBox="1"/>
          <p:nvPr/>
        </p:nvSpPr>
        <p:spPr>
          <a:xfrm>
            <a:off x="495004" y="4738288"/>
            <a:ext cx="1511946" cy="400110"/>
          </a:xfrm>
          <a:prstGeom prst="rect">
            <a:avLst/>
          </a:prstGeom>
          <a:noFill/>
        </p:spPr>
        <p:txBody>
          <a:bodyPr wrap="square">
            <a:spAutoFit/>
          </a:bodyPr>
          <a:lstStyle/>
          <a:p>
            <a:pPr algn="ctr"/>
            <a:r>
              <a:rPr lang="en-US" sz="2000" b="1">
                <a:solidFill>
                  <a:schemeClr val="accent6">
                    <a:lumMod val="40000"/>
                    <a:lumOff val="60000"/>
                  </a:schemeClr>
                </a:solidFill>
                <a:latin typeface="Malgun Gothic"/>
                <a:ea typeface="Malgun Gothic"/>
                <a:sym typeface="Malgun Gothic"/>
              </a:rPr>
              <a:t>08%</a:t>
            </a:r>
            <a:endParaRPr lang="en-US" sz="2000">
              <a:solidFill>
                <a:schemeClr val="accent6">
                  <a:lumMod val="40000"/>
                  <a:lumOff val="60000"/>
                </a:schemeClr>
              </a:solidFill>
            </a:endParaRPr>
          </a:p>
        </p:txBody>
      </p:sp>
      <p:sp>
        <p:nvSpPr>
          <p:cNvPr id="19" name="TextBox 18">
            <a:extLst>
              <a:ext uri="{FF2B5EF4-FFF2-40B4-BE49-F238E27FC236}">
                <a16:creationId xmlns:a16="http://schemas.microsoft.com/office/drawing/2014/main" id="{4A96B5AD-C23B-5039-8B7F-95923A35E6EF}"/>
              </a:ext>
            </a:extLst>
          </p:cNvPr>
          <p:cNvSpPr txBox="1"/>
          <p:nvPr/>
        </p:nvSpPr>
        <p:spPr>
          <a:xfrm>
            <a:off x="3017499" y="4797383"/>
            <a:ext cx="1511946" cy="400110"/>
          </a:xfrm>
          <a:prstGeom prst="rect">
            <a:avLst/>
          </a:prstGeom>
          <a:noFill/>
        </p:spPr>
        <p:txBody>
          <a:bodyPr wrap="square">
            <a:spAutoFit/>
          </a:bodyPr>
          <a:lstStyle/>
          <a:p>
            <a:pPr algn="ctr"/>
            <a:r>
              <a:rPr lang="en-US" sz="2000" b="1">
                <a:solidFill>
                  <a:schemeClr val="accent6">
                    <a:lumMod val="40000"/>
                    <a:lumOff val="60000"/>
                  </a:schemeClr>
                </a:solidFill>
                <a:latin typeface="Malgun Gothic"/>
                <a:ea typeface="Malgun Gothic"/>
                <a:sym typeface="Malgun Gothic"/>
              </a:rPr>
              <a:t>08%</a:t>
            </a:r>
            <a:endParaRPr lang="en-US" sz="2000">
              <a:solidFill>
                <a:schemeClr val="accent6">
                  <a:lumMod val="40000"/>
                  <a:lumOff val="60000"/>
                </a:schemeClr>
              </a:solidFill>
            </a:endParaRPr>
          </a:p>
        </p:txBody>
      </p:sp>
      <p:sp>
        <p:nvSpPr>
          <p:cNvPr id="20" name="TextBox 19">
            <a:extLst>
              <a:ext uri="{FF2B5EF4-FFF2-40B4-BE49-F238E27FC236}">
                <a16:creationId xmlns:a16="http://schemas.microsoft.com/office/drawing/2014/main" id="{598F64CA-4B68-03BC-8DFB-11D3827B41EA}"/>
              </a:ext>
            </a:extLst>
          </p:cNvPr>
          <p:cNvSpPr txBox="1"/>
          <p:nvPr/>
        </p:nvSpPr>
        <p:spPr>
          <a:xfrm>
            <a:off x="5513454" y="4819927"/>
            <a:ext cx="1511946" cy="400110"/>
          </a:xfrm>
          <a:prstGeom prst="rect">
            <a:avLst/>
          </a:prstGeom>
          <a:noFill/>
        </p:spPr>
        <p:txBody>
          <a:bodyPr wrap="square">
            <a:spAutoFit/>
          </a:bodyPr>
          <a:lstStyle/>
          <a:p>
            <a:pPr algn="ctr"/>
            <a:r>
              <a:rPr lang="en-US" sz="2000" b="1">
                <a:solidFill>
                  <a:schemeClr val="accent4">
                    <a:lumMod val="40000"/>
                    <a:lumOff val="60000"/>
                  </a:schemeClr>
                </a:solidFill>
                <a:latin typeface="Malgun Gothic"/>
                <a:ea typeface="Malgun Gothic"/>
                <a:sym typeface="Malgun Gothic"/>
              </a:rPr>
              <a:t>06%</a:t>
            </a:r>
            <a:endParaRPr lang="en-US" sz="2000">
              <a:solidFill>
                <a:schemeClr val="accent4">
                  <a:lumMod val="40000"/>
                  <a:lumOff val="60000"/>
                </a:schemeClr>
              </a:solidFill>
            </a:endParaRPr>
          </a:p>
        </p:txBody>
      </p:sp>
      <p:pic>
        <p:nvPicPr>
          <p:cNvPr id="21" name="Picture 20">
            <a:extLst>
              <a:ext uri="{FF2B5EF4-FFF2-40B4-BE49-F238E27FC236}">
                <a16:creationId xmlns:a16="http://schemas.microsoft.com/office/drawing/2014/main" id="{D3D510AF-BC99-3049-2B5C-68D7348733F6}"/>
              </a:ext>
            </a:extLst>
          </p:cNvPr>
          <p:cNvPicPr>
            <a:picLocks noChangeAspect="1"/>
          </p:cNvPicPr>
          <p:nvPr/>
        </p:nvPicPr>
        <p:blipFill>
          <a:blip r:embed="rId10"/>
          <a:stretch>
            <a:fillRect/>
          </a:stretch>
        </p:blipFill>
        <p:spPr>
          <a:xfrm>
            <a:off x="7057459" y="1862391"/>
            <a:ext cx="23117" cy="4114800"/>
          </a:xfrm>
          <a:prstGeom prst="rect">
            <a:avLst/>
          </a:prstGeom>
        </p:spPr>
      </p:pic>
      <p:pic>
        <p:nvPicPr>
          <p:cNvPr id="26" name="Picture 25">
            <a:extLst>
              <a:ext uri="{FF2B5EF4-FFF2-40B4-BE49-F238E27FC236}">
                <a16:creationId xmlns:a16="http://schemas.microsoft.com/office/drawing/2014/main" id="{05765463-3E53-0117-6699-DF2A7147A9A3}"/>
              </a:ext>
            </a:extLst>
          </p:cNvPr>
          <p:cNvPicPr>
            <a:picLocks noChangeAspect="1"/>
          </p:cNvPicPr>
          <p:nvPr/>
        </p:nvPicPr>
        <p:blipFill>
          <a:blip r:embed="rId11"/>
          <a:stretch>
            <a:fillRect/>
          </a:stretch>
        </p:blipFill>
        <p:spPr>
          <a:xfrm>
            <a:off x="7306521" y="1929161"/>
            <a:ext cx="4737100" cy="4114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7" name="Google Shape;107;p2"/>
          <p:cNvSpPr txBox="1"/>
          <p:nvPr/>
        </p:nvSpPr>
        <p:spPr>
          <a:xfrm>
            <a:off x="423023" y="738772"/>
            <a:ext cx="99825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595959"/>
                </a:solidFill>
                <a:latin typeface="Malgun Gothic"/>
                <a:ea typeface="Malgun Gothic"/>
                <a:sym typeface="Malgun Gothic"/>
              </a:rPr>
              <a:t>Walmart, Amazon and Costco make up around 50% of the total sales of in the United States  </a:t>
            </a:r>
            <a:endParaRPr sz="1800"/>
          </a:p>
        </p:txBody>
      </p:sp>
      <p:sp>
        <p:nvSpPr>
          <p:cNvPr id="4" name="TextBox 3">
            <a:extLst>
              <a:ext uri="{FF2B5EF4-FFF2-40B4-BE49-F238E27FC236}">
                <a16:creationId xmlns:a16="http://schemas.microsoft.com/office/drawing/2014/main" id="{D9C79F28-B41B-4BE7-AA67-EBCBC99D6646}"/>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KEY PLAYERS IN THE RETAIL UNIVERSE</a:t>
            </a:r>
          </a:p>
        </p:txBody>
      </p:sp>
      <p:pic>
        <p:nvPicPr>
          <p:cNvPr id="5" name="Picture 2" descr="Walmart's Modern Logo Adds Trust And Friendliness To The Major Retailer  Through Welcoming Shapes &amp; Colors | DesignRush">
            <a:extLst>
              <a:ext uri="{FF2B5EF4-FFF2-40B4-BE49-F238E27FC236}">
                <a16:creationId xmlns:a16="http://schemas.microsoft.com/office/drawing/2014/main" id="{57968D8F-66FA-AFBC-AA6E-23A2B1C4B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00" y="1606052"/>
            <a:ext cx="2162431" cy="13012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6A91BC3C-D822-F4E0-70EB-BF361ED1C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536" y="2093596"/>
            <a:ext cx="1199390" cy="36216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E2D36FD-6104-17EE-1CA1-2FBED26335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9787" y="2002187"/>
            <a:ext cx="1198481" cy="42976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Kroger Logo and symbol, meaning, history, PNG, brand">
            <a:extLst>
              <a:ext uri="{FF2B5EF4-FFF2-40B4-BE49-F238E27FC236}">
                <a16:creationId xmlns:a16="http://schemas.microsoft.com/office/drawing/2014/main" id="{15554D76-8A8F-AE8F-006A-611AFA93EC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052" y="4165536"/>
            <a:ext cx="1141775" cy="64224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The Complete History Of The Home Depot Logo - Hatchwise">
            <a:extLst>
              <a:ext uri="{FF2B5EF4-FFF2-40B4-BE49-F238E27FC236}">
                <a16:creationId xmlns:a16="http://schemas.microsoft.com/office/drawing/2014/main" id="{0D0F0FF8-7088-E027-197E-D7BF59B59E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9193" y="3738634"/>
            <a:ext cx="1798076" cy="1794107"/>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Target - Tempe Marketplace">
            <a:extLst>
              <a:ext uri="{FF2B5EF4-FFF2-40B4-BE49-F238E27FC236}">
                <a16:creationId xmlns:a16="http://schemas.microsoft.com/office/drawing/2014/main" id="{835AC57D-D1B1-DAA5-A62B-368236CCE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2205" y="4170061"/>
            <a:ext cx="931756" cy="6988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almart Spark Logo PNG Vector (AI) Free Download">
            <a:extLst>
              <a:ext uri="{FF2B5EF4-FFF2-40B4-BE49-F238E27FC236}">
                <a16:creationId xmlns:a16="http://schemas.microsoft.com/office/drawing/2014/main" id="{3ED3CD5C-222E-16F4-3FFB-327A8D8841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61C03A-413C-F79D-BE94-9902C3E51A7D}"/>
              </a:ext>
            </a:extLst>
          </p:cNvPr>
          <p:cNvSpPr txBox="1"/>
          <p:nvPr/>
        </p:nvSpPr>
        <p:spPr>
          <a:xfrm>
            <a:off x="617243" y="2930849"/>
            <a:ext cx="1511946" cy="523220"/>
          </a:xfrm>
          <a:prstGeom prst="rect">
            <a:avLst/>
          </a:prstGeom>
          <a:noFill/>
        </p:spPr>
        <p:txBody>
          <a:bodyPr wrap="square">
            <a:spAutoFit/>
          </a:bodyPr>
          <a:lstStyle/>
          <a:p>
            <a:r>
              <a:rPr lang="en-US" sz="2800" b="1">
                <a:solidFill>
                  <a:srgbClr val="0B73DA"/>
                </a:solidFill>
                <a:latin typeface="Malgun Gothic"/>
                <a:ea typeface="Malgun Gothic"/>
                <a:sym typeface="Malgun Gothic"/>
              </a:rPr>
              <a:t>$499 B</a:t>
            </a:r>
            <a:endParaRPr lang="en-US" sz="2800">
              <a:solidFill>
                <a:srgbClr val="0B73DA"/>
              </a:solidFill>
            </a:endParaRPr>
          </a:p>
        </p:txBody>
      </p:sp>
      <p:sp>
        <p:nvSpPr>
          <p:cNvPr id="10" name="TextBox 9">
            <a:extLst>
              <a:ext uri="{FF2B5EF4-FFF2-40B4-BE49-F238E27FC236}">
                <a16:creationId xmlns:a16="http://schemas.microsoft.com/office/drawing/2014/main" id="{9DAAF9E3-5B05-B151-BEA5-87D2341A3160}"/>
              </a:ext>
            </a:extLst>
          </p:cNvPr>
          <p:cNvSpPr txBox="1"/>
          <p:nvPr/>
        </p:nvSpPr>
        <p:spPr>
          <a:xfrm>
            <a:off x="3095165" y="2902971"/>
            <a:ext cx="1511946" cy="523220"/>
          </a:xfrm>
          <a:prstGeom prst="rect">
            <a:avLst/>
          </a:prstGeom>
          <a:noFill/>
        </p:spPr>
        <p:txBody>
          <a:bodyPr wrap="square">
            <a:spAutoFit/>
          </a:bodyPr>
          <a:lstStyle/>
          <a:p>
            <a:r>
              <a:rPr lang="en-US" sz="2800" b="1">
                <a:solidFill>
                  <a:schemeClr val="tx1"/>
                </a:solidFill>
                <a:latin typeface="Malgun Gothic"/>
                <a:ea typeface="Malgun Gothic"/>
                <a:sym typeface="Malgun Gothic"/>
              </a:rPr>
              <a:t>$233 B</a:t>
            </a:r>
            <a:endParaRPr lang="en-US" sz="2800">
              <a:solidFill>
                <a:schemeClr val="tx1"/>
              </a:solidFill>
            </a:endParaRPr>
          </a:p>
        </p:txBody>
      </p:sp>
      <p:sp>
        <p:nvSpPr>
          <p:cNvPr id="11" name="TextBox 10">
            <a:extLst>
              <a:ext uri="{FF2B5EF4-FFF2-40B4-BE49-F238E27FC236}">
                <a16:creationId xmlns:a16="http://schemas.microsoft.com/office/drawing/2014/main" id="{5410A29E-2F0A-6622-2651-49D76D49BD50}"/>
              </a:ext>
            </a:extLst>
          </p:cNvPr>
          <p:cNvSpPr txBox="1"/>
          <p:nvPr/>
        </p:nvSpPr>
        <p:spPr>
          <a:xfrm>
            <a:off x="5489346" y="2864373"/>
            <a:ext cx="1511946" cy="523220"/>
          </a:xfrm>
          <a:prstGeom prst="rect">
            <a:avLst/>
          </a:prstGeom>
          <a:noFill/>
        </p:spPr>
        <p:txBody>
          <a:bodyPr wrap="square">
            <a:spAutoFit/>
          </a:bodyPr>
          <a:lstStyle/>
          <a:p>
            <a:r>
              <a:rPr lang="en-US" sz="2800" b="1">
                <a:solidFill>
                  <a:srgbClr val="E31836"/>
                </a:solidFill>
                <a:latin typeface="Malgun Gothic"/>
                <a:ea typeface="Malgun Gothic"/>
                <a:sym typeface="Malgun Gothic"/>
              </a:rPr>
              <a:t>$163 B</a:t>
            </a:r>
            <a:endParaRPr lang="en-US" sz="2800">
              <a:solidFill>
                <a:srgbClr val="E31836"/>
              </a:solidFill>
            </a:endParaRPr>
          </a:p>
        </p:txBody>
      </p:sp>
      <p:sp>
        <p:nvSpPr>
          <p:cNvPr id="12" name="TextBox 11">
            <a:extLst>
              <a:ext uri="{FF2B5EF4-FFF2-40B4-BE49-F238E27FC236}">
                <a16:creationId xmlns:a16="http://schemas.microsoft.com/office/drawing/2014/main" id="{396C7A4A-6501-6068-D6F5-A731CDC09BD1}"/>
              </a:ext>
            </a:extLst>
          </p:cNvPr>
          <p:cNvSpPr txBox="1"/>
          <p:nvPr/>
        </p:nvSpPr>
        <p:spPr>
          <a:xfrm>
            <a:off x="595377" y="5187930"/>
            <a:ext cx="1511946" cy="523220"/>
          </a:xfrm>
          <a:prstGeom prst="rect">
            <a:avLst/>
          </a:prstGeom>
          <a:noFill/>
        </p:spPr>
        <p:txBody>
          <a:bodyPr wrap="square">
            <a:spAutoFit/>
          </a:bodyPr>
          <a:lstStyle/>
          <a:p>
            <a:r>
              <a:rPr lang="en-US" sz="2800" b="1">
                <a:solidFill>
                  <a:srgbClr val="154F9C"/>
                </a:solidFill>
                <a:latin typeface="Malgun Gothic"/>
                <a:ea typeface="Malgun Gothic"/>
                <a:sym typeface="Malgun Gothic"/>
              </a:rPr>
              <a:t>$148 B</a:t>
            </a:r>
            <a:endParaRPr lang="en-US" sz="2800">
              <a:solidFill>
                <a:srgbClr val="154F9C"/>
              </a:solidFill>
            </a:endParaRPr>
          </a:p>
        </p:txBody>
      </p:sp>
      <p:sp>
        <p:nvSpPr>
          <p:cNvPr id="13" name="TextBox 12">
            <a:extLst>
              <a:ext uri="{FF2B5EF4-FFF2-40B4-BE49-F238E27FC236}">
                <a16:creationId xmlns:a16="http://schemas.microsoft.com/office/drawing/2014/main" id="{841E98A6-88EB-8E70-290F-4C417A5325E6}"/>
              </a:ext>
            </a:extLst>
          </p:cNvPr>
          <p:cNvSpPr txBox="1"/>
          <p:nvPr/>
        </p:nvSpPr>
        <p:spPr>
          <a:xfrm>
            <a:off x="3047009" y="5176386"/>
            <a:ext cx="1511946" cy="523220"/>
          </a:xfrm>
          <a:prstGeom prst="rect">
            <a:avLst/>
          </a:prstGeom>
          <a:noFill/>
        </p:spPr>
        <p:txBody>
          <a:bodyPr wrap="square">
            <a:spAutoFit/>
          </a:bodyPr>
          <a:lstStyle/>
          <a:p>
            <a:r>
              <a:rPr lang="en-US" sz="2800" b="1">
                <a:solidFill>
                  <a:srgbClr val="FF9900"/>
                </a:solidFill>
                <a:latin typeface="Malgun Gothic"/>
                <a:ea typeface="Malgun Gothic"/>
                <a:sym typeface="Malgun Gothic"/>
              </a:rPr>
              <a:t>$146 B</a:t>
            </a:r>
            <a:endParaRPr lang="en-US" sz="2800">
              <a:solidFill>
                <a:srgbClr val="FF9900"/>
              </a:solidFill>
            </a:endParaRPr>
          </a:p>
        </p:txBody>
      </p:sp>
      <p:sp>
        <p:nvSpPr>
          <p:cNvPr id="14" name="TextBox 13">
            <a:extLst>
              <a:ext uri="{FF2B5EF4-FFF2-40B4-BE49-F238E27FC236}">
                <a16:creationId xmlns:a16="http://schemas.microsoft.com/office/drawing/2014/main" id="{CCD3F519-5B32-4E8B-2FEF-35CDDC889847}"/>
              </a:ext>
            </a:extLst>
          </p:cNvPr>
          <p:cNvSpPr txBox="1"/>
          <p:nvPr/>
        </p:nvSpPr>
        <p:spPr>
          <a:xfrm>
            <a:off x="5551539" y="5197493"/>
            <a:ext cx="1511946" cy="523220"/>
          </a:xfrm>
          <a:prstGeom prst="rect">
            <a:avLst/>
          </a:prstGeom>
          <a:noFill/>
        </p:spPr>
        <p:txBody>
          <a:bodyPr wrap="square">
            <a:spAutoFit/>
          </a:bodyPr>
          <a:lstStyle/>
          <a:p>
            <a:r>
              <a:rPr lang="en-US" sz="2800" b="1">
                <a:solidFill>
                  <a:srgbClr val="CF0001"/>
                </a:solidFill>
                <a:latin typeface="Malgun Gothic"/>
                <a:ea typeface="Malgun Gothic"/>
                <a:sym typeface="Malgun Gothic"/>
              </a:rPr>
              <a:t>$108 B</a:t>
            </a:r>
            <a:endParaRPr lang="en-US" sz="2800">
              <a:solidFill>
                <a:srgbClr val="CF0001"/>
              </a:solidFill>
            </a:endParaRPr>
          </a:p>
        </p:txBody>
      </p:sp>
      <p:sp>
        <p:nvSpPr>
          <p:cNvPr id="15" name="TextBox 14">
            <a:extLst>
              <a:ext uri="{FF2B5EF4-FFF2-40B4-BE49-F238E27FC236}">
                <a16:creationId xmlns:a16="http://schemas.microsoft.com/office/drawing/2014/main" id="{F7A78729-EED9-7276-EA26-896E87A05D76}"/>
              </a:ext>
            </a:extLst>
          </p:cNvPr>
          <p:cNvSpPr txBox="1"/>
          <p:nvPr/>
        </p:nvSpPr>
        <p:spPr>
          <a:xfrm>
            <a:off x="595377" y="2575839"/>
            <a:ext cx="1511946" cy="400110"/>
          </a:xfrm>
          <a:prstGeom prst="rect">
            <a:avLst/>
          </a:prstGeom>
          <a:noFill/>
        </p:spPr>
        <p:txBody>
          <a:bodyPr wrap="square">
            <a:spAutoFit/>
          </a:bodyPr>
          <a:lstStyle/>
          <a:p>
            <a:pPr algn="ctr"/>
            <a:r>
              <a:rPr lang="en-US" sz="2000" b="1">
                <a:solidFill>
                  <a:schemeClr val="accent6">
                    <a:lumMod val="75000"/>
                  </a:schemeClr>
                </a:solidFill>
                <a:latin typeface="Malgun Gothic"/>
                <a:ea typeface="Malgun Gothic"/>
                <a:sym typeface="Malgun Gothic"/>
              </a:rPr>
              <a:t>26%</a:t>
            </a:r>
            <a:endParaRPr lang="en-US" sz="2000">
              <a:solidFill>
                <a:schemeClr val="accent6">
                  <a:lumMod val="75000"/>
                </a:schemeClr>
              </a:solidFill>
            </a:endParaRPr>
          </a:p>
        </p:txBody>
      </p:sp>
      <p:sp>
        <p:nvSpPr>
          <p:cNvPr id="16" name="TextBox 15">
            <a:extLst>
              <a:ext uri="{FF2B5EF4-FFF2-40B4-BE49-F238E27FC236}">
                <a16:creationId xmlns:a16="http://schemas.microsoft.com/office/drawing/2014/main" id="{4C936606-9200-7C0A-7EF1-82FC9AC424BD}"/>
              </a:ext>
            </a:extLst>
          </p:cNvPr>
          <p:cNvSpPr txBox="1"/>
          <p:nvPr/>
        </p:nvSpPr>
        <p:spPr>
          <a:xfrm>
            <a:off x="3063732" y="2554003"/>
            <a:ext cx="1511946" cy="400110"/>
          </a:xfrm>
          <a:prstGeom prst="rect">
            <a:avLst/>
          </a:prstGeom>
          <a:noFill/>
        </p:spPr>
        <p:txBody>
          <a:bodyPr wrap="square">
            <a:spAutoFit/>
          </a:bodyPr>
          <a:lstStyle/>
          <a:p>
            <a:pPr algn="ctr"/>
            <a:r>
              <a:rPr lang="en-US" sz="2000" b="1">
                <a:solidFill>
                  <a:schemeClr val="accent6">
                    <a:lumMod val="60000"/>
                    <a:lumOff val="40000"/>
                  </a:schemeClr>
                </a:solidFill>
                <a:latin typeface="Malgun Gothic"/>
                <a:ea typeface="Malgun Gothic"/>
                <a:sym typeface="Malgun Gothic"/>
              </a:rPr>
              <a:t>12%</a:t>
            </a:r>
            <a:endParaRPr lang="en-US" sz="2000">
              <a:solidFill>
                <a:schemeClr val="accent6">
                  <a:lumMod val="60000"/>
                  <a:lumOff val="40000"/>
                </a:schemeClr>
              </a:solidFill>
            </a:endParaRPr>
          </a:p>
        </p:txBody>
      </p:sp>
      <p:sp>
        <p:nvSpPr>
          <p:cNvPr id="17" name="TextBox 16">
            <a:extLst>
              <a:ext uri="{FF2B5EF4-FFF2-40B4-BE49-F238E27FC236}">
                <a16:creationId xmlns:a16="http://schemas.microsoft.com/office/drawing/2014/main" id="{C37C9BFB-D578-64E9-0C16-713D5F49403D}"/>
              </a:ext>
            </a:extLst>
          </p:cNvPr>
          <p:cNvSpPr txBox="1"/>
          <p:nvPr/>
        </p:nvSpPr>
        <p:spPr>
          <a:xfrm>
            <a:off x="5447113" y="2549829"/>
            <a:ext cx="1511946" cy="400110"/>
          </a:xfrm>
          <a:prstGeom prst="rect">
            <a:avLst/>
          </a:prstGeom>
          <a:noFill/>
        </p:spPr>
        <p:txBody>
          <a:bodyPr wrap="square">
            <a:spAutoFit/>
          </a:bodyPr>
          <a:lstStyle/>
          <a:p>
            <a:pPr algn="ctr"/>
            <a:r>
              <a:rPr lang="en-US" sz="2000" b="1">
                <a:solidFill>
                  <a:schemeClr val="accent6">
                    <a:lumMod val="40000"/>
                    <a:lumOff val="60000"/>
                  </a:schemeClr>
                </a:solidFill>
                <a:latin typeface="Malgun Gothic"/>
                <a:ea typeface="Malgun Gothic"/>
                <a:sym typeface="Malgun Gothic"/>
              </a:rPr>
              <a:t>08%</a:t>
            </a:r>
            <a:endParaRPr lang="en-US" sz="2000">
              <a:solidFill>
                <a:schemeClr val="accent6">
                  <a:lumMod val="40000"/>
                  <a:lumOff val="60000"/>
                </a:schemeClr>
              </a:solidFill>
            </a:endParaRPr>
          </a:p>
        </p:txBody>
      </p:sp>
      <p:sp>
        <p:nvSpPr>
          <p:cNvPr id="18" name="TextBox 17">
            <a:extLst>
              <a:ext uri="{FF2B5EF4-FFF2-40B4-BE49-F238E27FC236}">
                <a16:creationId xmlns:a16="http://schemas.microsoft.com/office/drawing/2014/main" id="{3ECD932F-2E23-D1EE-2B0D-F7A6304BE13F}"/>
              </a:ext>
            </a:extLst>
          </p:cNvPr>
          <p:cNvSpPr txBox="1"/>
          <p:nvPr/>
        </p:nvSpPr>
        <p:spPr>
          <a:xfrm>
            <a:off x="495004" y="4738288"/>
            <a:ext cx="1511946" cy="400110"/>
          </a:xfrm>
          <a:prstGeom prst="rect">
            <a:avLst/>
          </a:prstGeom>
          <a:noFill/>
        </p:spPr>
        <p:txBody>
          <a:bodyPr wrap="square">
            <a:spAutoFit/>
          </a:bodyPr>
          <a:lstStyle/>
          <a:p>
            <a:pPr algn="ctr"/>
            <a:r>
              <a:rPr lang="en-US" sz="2000" b="1">
                <a:solidFill>
                  <a:schemeClr val="accent6">
                    <a:lumMod val="40000"/>
                    <a:lumOff val="60000"/>
                  </a:schemeClr>
                </a:solidFill>
                <a:latin typeface="Malgun Gothic"/>
                <a:ea typeface="Malgun Gothic"/>
                <a:sym typeface="Malgun Gothic"/>
              </a:rPr>
              <a:t>08%</a:t>
            </a:r>
            <a:endParaRPr lang="en-US" sz="2000">
              <a:solidFill>
                <a:schemeClr val="accent6">
                  <a:lumMod val="40000"/>
                  <a:lumOff val="60000"/>
                </a:schemeClr>
              </a:solidFill>
            </a:endParaRPr>
          </a:p>
        </p:txBody>
      </p:sp>
      <p:sp>
        <p:nvSpPr>
          <p:cNvPr id="19" name="TextBox 18">
            <a:extLst>
              <a:ext uri="{FF2B5EF4-FFF2-40B4-BE49-F238E27FC236}">
                <a16:creationId xmlns:a16="http://schemas.microsoft.com/office/drawing/2014/main" id="{4A96B5AD-C23B-5039-8B7F-95923A35E6EF}"/>
              </a:ext>
            </a:extLst>
          </p:cNvPr>
          <p:cNvSpPr txBox="1"/>
          <p:nvPr/>
        </p:nvSpPr>
        <p:spPr>
          <a:xfrm>
            <a:off x="3017499" y="4797383"/>
            <a:ext cx="1511946" cy="400110"/>
          </a:xfrm>
          <a:prstGeom prst="rect">
            <a:avLst/>
          </a:prstGeom>
          <a:noFill/>
        </p:spPr>
        <p:txBody>
          <a:bodyPr wrap="square">
            <a:spAutoFit/>
          </a:bodyPr>
          <a:lstStyle/>
          <a:p>
            <a:pPr algn="ctr"/>
            <a:r>
              <a:rPr lang="en-US" sz="2000" b="1">
                <a:solidFill>
                  <a:schemeClr val="accent6">
                    <a:lumMod val="40000"/>
                    <a:lumOff val="60000"/>
                  </a:schemeClr>
                </a:solidFill>
                <a:latin typeface="Malgun Gothic"/>
                <a:ea typeface="Malgun Gothic"/>
                <a:sym typeface="Malgun Gothic"/>
              </a:rPr>
              <a:t>08%</a:t>
            </a:r>
            <a:endParaRPr lang="en-US" sz="2000">
              <a:solidFill>
                <a:schemeClr val="accent6">
                  <a:lumMod val="40000"/>
                  <a:lumOff val="60000"/>
                </a:schemeClr>
              </a:solidFill>
            </a:endParaRPr>
          </a:p>
        </p:txBody>
      </p:sp>
      <p:sp>
        <p:nvSpPr>
          <p:cNvPr id="20" name="TextBox 19">
            <a:extLst>
              <a:ext uri="{FF2B5EF4-FFF2-40B4-BE49-F238E27FC236}">
                <a16:creationId xmlns:a16="http://schemas.microsoft.com/office/drawing/2014/main" id="{598F64CA-4B68-03BC-8DFB-11D3827B41EA}"/>
              </a:ext>
            </a:extLst>
          </p:cNvPr>
          <p:cNvSpPr txBox="1"/>
          <p:nvPr/>
        </p:nvSpPr>
        <p:spPr>
          <a:xfrm>
            <a:off x="5513454" y="4819927"/>
            <a:ext cx="1511946" cy="400110"/>
          </a:xfrm>
          <a:prstGeom prst="rect">
            <a:avLst/>
          </a:prstGeom>
          <a:noFill/>
        </p:spPr>
        <p:txBody>
          <a:bodyPr wrap="square">
            <a:spAutoFit/>
          </a:bodyPr>
          <a:lstStyle/>
          <a:p>
            <a:pPr algn="ctr"/>
            <a:r>
              <a:rPr lang="en-US" sz="2000" b="1">
                <a:solidFill>
                  <a:schemeClr val="accent4">
                    <a:lumMod val="40000"/>
                    <a:lumOff val="60000"/>
                  </a:schemeClr>
                </a:solidFill>
                <a:latin typeface="Malgun Gothic"/>
                <a:ea typeface="Malgun Gothic"/>
                <a:sym typeface="Malgun Gothic"/>
              </a:rPr>
              <a:t>06%</a:t>
            </a:r>
            <a:endParaRPr lang="en-US" sz="2000">
              <a:solidFill>
                <a:schemeClr val="accent4">
                  <a:lumMod val="40000"/>
                  <a:lumOff val="60000"/>
                </a:schemeClr>
              </a:solidFill>
            </a:endParaRPr>
          </a:p>
        </p:txBody>
      </p:sp>
      <p:pic>
        <p:nvPicPr>
          <p:cNvPr id="21" name="Picture 20">
            <a:extLst>
              <a:ext uri="{FF2B5EF4-FFF2-40B4-BE49-F238E27FC236}">
                <a16:creationId xmlns:a16="http://schemas.microsoft.com/office/drawing/2014/main" id="{D3D510AF-BC99-3049-2B5C-68D7348733F6}"/>
              </a:ext>
            </a:extLst>
          </p:cNvPr>
          <p:cNvPicPr>
            <a:picLocks noChangeAspect="1"/>
          </p:cNvPicPr>
          <p:nvPr/>
        </p:nvPicPr>
        <p:blipFill>
          <a:blip r:embed="rId10"/>
          <a:stretch>
            <a:fillRect/>
          </a:stretch>
        </p:blipFill>
        <p:spPr>
          <a:xfrm>
            <a:off x="7057459" y="1862391"/>
            <a:ext cx="23117" cy="4114800"/>
          </a:xfrm>
          <a:prstGeom prst="rect">
            <a:avLst/>
          </a:prstGeom>
        </p:spPr>
      </p:pic>
      <p:pic>
        <p:nvPicPr>
          <p:cNvPr id="26" name="Picture 25">
            <a:extLst>
              <a:ext uri="{FF2B5EF4-FFF2-40B4-BE49-F238E27FC236}">
                <a16:creationId xmlns:a16="http://schemas.microsoft.com/office/drawing/2014/main" id="{05765463-3E53-0117-6699-DF2A7147A9A3}"/>
              </a:ext>
            </a:extLst>
          </p:cNvPr>
          <p:cNvPicPr>
            <a:picLocks noChangeAspect="1"/>
          </p:cNvPicPr>
          <p:nvPr/>
        </p:nvPicPr>
        <p:blipFill>
          <a:blip r:embed="rId11"/>
          <a:stretch>
            <a:fillRect/>
          </a:stretch>
        </p:blipFill>
        <p:spPr>
          <a:xfrm>
            <a:off x="7306521" y="1929161"/>
            <a:ext cx="4737100" cy="4114800"/>
          </a:xfrm>
          <a:prstGeom prst="rect">
            <a:avLst/>
          </a:prstGeom>
        </p:spPr>
      </p:pic>
      <p:sp>
        <p:nvSpPr>
          <p:cNvPr id="28" name="Rounded Rectangle 27">
            <a:extLst>
              <a:ext uri="{FF2B5EF4-FFF2-40B4-BE49-F238E27FC236}">
                <a16:creationId xmlns:a16="http://schemas.microsoft.com/office/drawing/2014/main" id="{D4E6CBAA-7F58-A12A-8F6F-F25E9939B385}"/>
              </a:ext>
            </a:extLst>
          </p:cNvPr>
          <p:cNvSpPr/>
          <p:nvPr/>
        </p:nvSpPr>
        <p:spPr>
          <a:xfrm>
            <a:off x="7288622" y="1936019"/>
            <a:ext cx="4775563" cy="829483"/>
          </a:xfrm>
          <a:prstGeom prst="roundRect">
            <a:avLst/>
          </a:prstGeom>
          <a:solidFill>
            <a:schemeClr val="accent6">
              <a:lumMod val="20000"/>
              <a:lumOff val="80000"/>
              <a:alpha val="25000"/>
            </a:schemeClr>
          </a:solid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816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7" name="Google Shape;107;p2"/>
          <p:cNvSpPr txBox="1"/>
          <p:nvPr/>
        </p:nvSpPr>
        <p:spPr>
          <a:xfrm>
            <a:off x="423023" y="738772"/>
            <a:ext cx="99825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595959"/>
                </a:solidFill>
                <a:latin typeface="Malgun Gothic"/>
                <a:ea typeface="Malgun Gothic"/>
                <a:sym typeface="Malgun Gothic"/>
              </a:rPr>
              <a:t>Geographic spread of Walmart Retail Universe</a:t>
            </a:r>
            <a:endParaRPr sz="1800"/>
          </a:p>
        </p:txBody>
      </p:sp>
      <p:sp>
        <p:nvSpPr>
          <p:cNvPr id="4" name="TextBox 3">
            <a:extLst>
              <a:ext uri="{FF2B5EF4-FFF2-40B4-BE49-F238E27FC236}">
                <a16:creationId xmlns:a16="http://schemas.microsoft.com/office/drawing/2014/main" id="{D9C79F28-B41B-4BE7-AA67-EBCBC99D6646}"/>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KEY PLAYERS IN THE RETAIL UNIVERSE</a:t>
            </a:r>
          </a:p>
        </p:txBody>
      </p:sp>
      <p:pic>
        <p:nvPicPr>
          <p:cNvPr id="7" name="Picture 6" descr="Walmart Spark Logo PNG Vector (AI) Free Download">
            <a:extLst>
              <a:ext uri="{FF2B5EF4-FFF2-40B4-BE49-F238E27FC236}">
                <a16:creationId xmlns:a16="http://schemas.microsoft.com/office/drawing/2014/main" id="{3ED3CD5C-222E-16F4-3FFB-327A8D884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30C83DC-BEEE-36F5-AB6D-7EE6A20E15AB}"/>
              </a:ext>
            </a:extLst>
          </p:cNvPr>
          <p:cNvSpPr txBox="1"/>
          <p:nvPr/>
        </p:nvSpPr>
        <p:spPr>
          <a:xfrm>
            <a:off x="1241467" y="1921111"/>
            <a:ext cx="2483556" cy="923330"/>
          </a:xfrm>
          <a:prstGeom prst="rect">
            <a:avLst/>
          </a:prstGeom>
          <a:noFill/>
        </p:spPr>
        <p:txBody>
          <a:bodyPr wrap="square">
            <a:spAutoFit/>
          </a:bodyPr>
          <a:lstStyle/>
          <a:p>
            <a:pPr algn="ctr"/>
            <a:r>
              <a:rPr lang="en-US" sz="4000" b="0" i="0">
                <a:solidFill>
                  <a:srgbClr val="0B73DA"/>
                </a:solidFill>
                <a:effectLst/>
                <a:latin typeface="Malgun Gothic" panose="020B0503020000020004" pitchFamily="34" charset="-127"/>
                <a:ea typeface="Malgun Gothic" panose="020B0503020000020004" pitchFamily="34" charset="-127"/>
              </a:rPr>
              <a:t>4,622</a:t>
            </a:r>
            <a:r>
              <a:rPr lang="en-US" b="0" i="0">
                <a:solidFill>
                  <a:srgbClr val="040C28"/>
                </a:solidFill>
                <a:effectLst/>
                <a:latin typeface="Google Sans"/>
              </a:rPr>
              <a:t> </a:t>
            </a:r>
          </a:p>
          <a:p>
            <a:pPr algn="ctr"/>
            <a:r>
              <a:rPr lang="en-US" b="0" i="0">
                <a:solidFill>
                  <a:srgbClr val="040C28"/>
                </a:solidFill>
                <a:effectLst/>
                <a:latin typeface="Google Sans"/>
              </a:rPr>
              <a:t>Walmart stores</a:t>
            </a:r>
            <a:endParaRPr lang="en-US"/>
          </a:p>
        </p:txBody>
      </p:sp>
      <p:sp>
        <p:nvSpPr>
          <p:cNvPr id="23" name="TextBox 22">
            <a:extLst>
              <a:ext uri="{FF2B5EF4-FFF2-40B4-BE49-F238E27FC236}">
                <a16:creationId xmlns:a16="http://schemas.microsoft.com/office/drawing/2014/main" id="{AD4E1C65-D702-184D-D073-F1F2FE8F2ADD}"/>
              </a:ext>
            </a:extLst>
          </p:cNvPr>
          <p:cNvSpPr txBox="1"/>
          <p:nvPr/>
        </p:nvSpPr>
        <p:spPr>
          <a:xfrm>
            <a:off x="1241467" y="4723580"/>
            <a:ext cx="2483556" cy="923330"/>
          </a:xfrm>
          <a:prstGeom prst="rect">
            <a:avLst/>
          </a:prstGeom>
          <a:noFill/>
        </p:spPr>
        <p:txBody>
          <a:bodyPr wrap="square">
            <a:spAutoFit/>
          </a:bodyPr>
          <a:lstStyle/>
          <a:p>
            <a:pPr algn="ctr"/>
            <a:r>
              <a:rPr lang="en-US" sz="4000">
                <a:solidFill>
                  <a:srgbClr val="0B73DA"/>
                </a:solidFill>
                <a:latin typeface="Malgun Gothic" panose="020B0503020000020004" pitchFamily="34" charset="-127"/>
                <a:ea typeface="Malgun Gothic" panose="020B0503020000020004" pitchFamily="34" charset="-127"/>
              </a:rPr>
              <a:t>509</a:t>
            </a:r>
            <a:endParaRPr lang="en-US" b="0" i="0">
              <a:solidFill>
                <a:srgbClr val="040C28"/>
              </a:solidFill>
              <a:effectLst/>
              <a:latin typeface="Google Sans"/>
            </a:endParaRPr>
          </a:p>
          <a:p>
            <a:pPr algn="ctr"/>
            <a:r>
              <a:rPr lang="en-US">
                <a:solidFill>
                  <a:srgbClr val="040C28"/>
                </a:solidFill>
                <a:latin typeface="Google Sans"/>
              </a:rPr>
              <a:t>S</a:t>
            </a:r>
            <a:r>
              <a:rPr lang="en-US" b="0" i="0">
                <a:solidFill>
                  <a:srgbClr val="040C28"/>
                </a:solidFill>
                <a:effectLst/>
                <a:latin typeface="Google Sans"/>
              </a:rPr>
              <a:t>tores in Texas</a:t>
            </a:r>
            <a:endParaRPr lang="en-US"/>
          </a:p>
        </p:txBody>
      </p:sp>
      <p:sp>
        <p:nvSpPr>
          <p:cNvPr id="24" name="TextBox 23">
            <a:extLst>
              <a:ext uri="{FF2B5EF4-FFF2-40B4-BE49-F238E27FC236}">
                <a16:creationId xmlns:a16="http://schemas.microsoft.com/office/drawing/2014/main" id="{035C3FCC-1463-CA98-3C94-BA05090B931D}"/>
              </a:ext>
            </a:extLst>
          </p:cNvPr>
          <p:cNvSpPr txBox="1"/>
          <p:nvPr/>
        </p:nvSpPr>
        <p:spPr>
          <a:xfrm>
            <a:off x="1241467" y="3195963"/>
            <a:ext cx="2483556" cy="923330"/>
          </a:xfrm>
          <a:prstGeom prst="rect">
            <a:avLst/>
          </a:prstGeom>
          <a:noFill/>
        </p:spPr>
        <p:txBody>
          <a:bodyPr wrap="square">
            <a:spAutoFit/>
          </a:bodyPr>
          <a:lstStyle/>
          <a:p>
            <a:pPr algn="ctr"/>
            <a:r>
              <a:rPr lang="en-US" sz="4000" b="0" i="0">
                <a:solidFill>
                  <a:srgbClr val="0B73DA"/>
                </a:solidFill>
                <a:effectLst/>
                <a:latin typeface="Malgun Gothic" panose="020B0503020000020004" pitchFamily="34" charset="-127"/>
                <a:ea typeface="Malgun Gothic" panose="020B0503020000020004" pitchFamily="34" charset="-127"/>
              </a:rPr>
              <a:t>52</a:t>
            </a:r>
            <a:r>
              <a:rPr lang="en-US" b="0" i="0">
                <a:solidFill>
                  <a:srgbClr val="040C28"/>
                </a:solidFill>
                <a:effectLst/>
                <a:latin typeface="Google Sans"/>
              </a:rPr>
              <a:t> </a:t>
            </a:r>
          </a:p>
          <a:p>
            <a:pPr algn="ctr"/>
            <a:r>
              <a:rPr lang="en-US" b="0" i="0">
                <a:solidFill>
                  <a:srgbClr val="040C28"/>
                </a:solidFill>
                <a:effectLst/>
                <a:latin typeface="Google Sans"/>
              </a:rPr>
              <a:t>States and Territories</a:t>
            </a:r>
            <a:endParaRPr lang="en-US"/>
          </a:p>
        </p:txBody>
      </p:sp>
      <p:pic>
        <p:nvPicPr>
          <p:cNvPr id="2050" name="Picture 2" descr="Number of Walmart Stores in the US (FY2016 – FY2022) - GlobalData">
            <a:extLst>
              <a:ext uri="{FF2B5EF4-FFF2-40B4-BE49-F238E27FC236}">
                <a16:creationId xmlns:a16="http://schemas.microsoft.com/office/drawing/2014/main" id="{BC064616-355E-2D4F-AEAC-6494F0865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780" y="1639248"/>
            <a:ext cx="6262168" cy="4295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356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4" name="TextBox 3">
            <a:extLst>
              <a:ext uri="{FF2B5EF4-FFF2-40B4-BE49-F238E27FC236}">
                <a16:creationId xmlns:a16="http://schemas.microsoft.com/office/drawing/2014/main" id="{D9C79F28-B41B-4BE7-AA67-EBCBC99D6646}"/>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STRATEGIC DECISIONS IN RETAIL MANAGEMENT</a:t>
            </a:r>
          </a:p>
        </p:txBody>
      </p:sp>
      <p:pic>
        <p:nvPicPr>
          <p:cNvPr id="7" name="Picture 6" descr="Walmart Spark Logo PNG Vector (AI) Free Download">
            <a:extLst>
              <a:ext uri="{FF2B5EF4-FFF2-40B4-BE49-F238E27FC236}">
                <a16:creationId xmlns:a16="http://schemas.microsoft.com/office/drawing/2014/main" id="{3ED3CD5C-222E-16F4-3FFB-327A8D884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KPIs to Improve Inventory Management Process | USPS Delivers">
            <a:extLst>
              <a:ext uri="{FF2B5EF4-FFF2-40B4-BE49-F238E27FC236}">
                <a16:creationId xmlns:a16="http://schemas.microsoft.com/office/drawing/2014/main" id="{11867604-E407-CA51-5995-37BC21E9E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480" y="2269207"/>
            <a:ext cx="2385164" cy="148130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ricing Strategies 101: How to Choose the Right Pricing Strategy For Your  Business">
            <a:extLst>
              <a:ext uri="{FF2B5EF4-FFF2-40B4-BE49-F238E27FC236}">
                <a16:creationId xmlns:a16="http://schemas.microsoft.com/office/drawing/2014/main" id="{994196C8-6CE4-E4F5-695A-7CF1E3660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951" y="2304966"/>
            <a:ext cx="2633428" cy="148130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Promotional Marketing Strategies to Boost Sales">
            <a:extLst>
              <a:ext uri="{FF2B5EF4-FFF2-40B4-BE49-F238E27FC236}">
                <a16:creationId xmlns:a16="http://schemas.microsoft.com/office/drawing/2014/main" id="{447DB846-3107-EFA2-4123-BBAC3863EC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7514" y="2269206"/>
            <a:ext cx="2559825" cy="148130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659CE05C-4D12-6436-D8B3-9CE5A8C858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0744" y="2269207"/>
            <a:ext cx="2070670" cy="1536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E11822-9353-4AE5-95BD-6DF9D06AB14B}"/>
              </a:ext>
            </a:extLst>
          </p:cNvPr>
          <p:cNvSpPr txBox="1"/>
          <p:nvPr/>
        </p:nvSpPr>
        <p:spPr>
          <a:xfrm>
            <a:off x="759480" y="4040434"/>
            <a:ext cx="2385164" cy="1785104"/>
          </a:xfrm>
          <a:prstGeom prst="rect">
            <a:avLst/>
          </a:prstGeom>
          <a:noFill/>
        </p:spPr>
        <p:txBody>
          <a:bodyPr wrap="square" rtlCol="0">
            <a:spAutoFit/>
          </a:bodyPr>
          <a:lstStyle/>
          <a:p>
            <a:pPr algn="just"/>
            <a:r>
              <a:rPr lang="en-US" sz="1200" b="0" i="0">
                <a:solidFill>
                  <a:schemeClr val="bg1">
                    <a:lumMod val="50000"/>
                  </a:schemeClr>
                </a:solidFill>
                <a:effectLst/>
                <a:latin typeface="Söhne"/>
              </a:rPr>
              <a:t>Accurate sales forecasts enable retailers to plan their inventory levels more effectively. By forecasting future demand, retailers can ensure that they have </a:t>
            </a:r>
            <a:r>
              <a:rPr lang="en-US" b="1" i="1">
                <a:solidFill>
                  <a:srgbClr val="0B73DA"/>
                </a:solidFill>
                <a:effectLst/>
                <a:latin typeface="Söhne"/>
              </a:rPr>
              <a:t>sufficient stock on hand </a:t>
            </a:r>
            <a:r>
              <a:rPr lang="en-US" sz="1200" b="0" i="0">
                <a:solidFill>
                  <a:schemeClr val="bg1">
                    <a:lumMod val="50000"/>
                  </a:schemeClr>
                </a:solidFill>
                <a:effectLst/>
                <a:latin typeface="Söhne"/>
              </a:rPr>
              <a:t>to meet customer demand while minimizing excess inventory and associated costs</a:t>
            </a:r>
            <a:endParaRPr lang="en-US">
              <a:solidFill>
                <a:schemeClr val="bg1">
                  <a:lumMod val="50000"/>
                </a:schemeClr>
              </a:solidFill>
            </a:endParaRPr>
          </a:p>
        </p:txBody>
      </p:sp>
      <p:sp>
        <p:nvSpPr>
          <p:cNvPr id="22" name="TextBox 21">
            <a:extLst>
              <a:ext uri="{FF2B5EF4-FFF2-40B4-BE49-F238E27FC236}">
                <a16:creationId xmlns:a16="http://schemas.microsoft.com/office/drawing/2014/main" id="{BB42207B-CD70-7FA3-B805-F28E56F6AFCA}"/>
              </a:ext>
            </a:extLst>
          </p:cNvPr>
          <p:cNvSpPr txBox="1"/>
          <p:nvPr/>
        </p:nvSpPr>
        <p:spPr>
          <a:xfrm>
            <a:off x="3460152" y="4040434"/>
            <a:ext cx="2205150" cy="1815882"/>
          </a:xfrm>
          <a:prstGeom prst="rect">
            <a:avLst/>
          </a:prstGeom>
          <a:noFill/>
        </p:spPr>
        <p:txBody>
          <a:bodyPr wrap="square">
            <a:spAutoFit/>
          </a:bodyPr>
          <a:lstStyle/>
          <a:p>
            <a:pPr algn="just"/>
            <a:r>
              <a:rPr lang="en-US" sz="1200">
                <a:solidFill>
                  <a:schemeClr val="bg1">
                    <a:lumMod val="50000"/>
                  </a:schemeClr>
                </a:solidFill>
                <a:latin typeface="Söhne"/>
              </a:rPr>
              <a:t>Sales forecasting helps retailers predict demand.</a:t>
            </a:r>
          </a:p>
          <a:p>
            <a:pPr algn="just"/>
            <a:r>
              <a:rPr lang="en-US" sz="1200">
                <a:solidFill>
                  <a:schemeClr val="bg1">
                    <a:lumMod val="50000"/>
                  </a:schemeClr>
                </a:solidFill>
                <a:latin typeface="Söhne"/>
              </a:rPr>
              <a:t>A</a:t>
            </a:r>
            <a:r>
              <a:rPr lang="en-US" sz="1200" b="0" i="0">
                <a:solidFill>
                  <a:schemeClr val="bg1">
                    <a:lumMod val="50000"/>
                  </a:schemeClr>
                </a:solidFill>
                <a:effectLst/>
                <a:latin typeface="Söhne"/>
              </a:rPr>
              <a:t>nalyzing historical sales data and considering factors such as seasonality, trends, and promotions, retailers can make informed decisions about </a:t>
            </a:r>
            <a:r>
              <a:rPr lang="en-US" b="0" i="0">
                <a:solidFill>
                  <a:schemeClr val="bg1">
                    <a:lumMod val="50000"/>
                  </a:schemeClr>
                </a:solidFill>
                <a:effectLst/>
                <a:latin typeface="Söhne"/>
              </a:rPr>
              <a:t>which </a:t>
            </a:r>
            <a:r>
              <a:rPr lang="en-US" b="1" i="1">
                <a:solidFill>
                  <a:srgbClr val="0B73DA"/>
                </a:solidFill>
                <a:effectLst/>
                <a:latin typeface="Söhne"/>
              </a:rPr>
              <a:t>products to display </a:t>
            </a:r>
            <a:r>
              <a:rPr lang="en-US" sz="1200" b="0" i="0">
                <a:solidFill>
                  <a:schemeClr val="bg1">
                    <a:lumMod val="50000"/>
                  </a:schemeClr>
                </a:solidFill>
                <a:effectLst/>
                <a:latin typeface="Söhne"/>
              </a:rPr>
              <a:t>and in what quantities.</a:t>
            </a:r>
            <a:endParaRPr lang="en-US">
              <a:solidFill>
                <a:schemeClr val="bg1">
                  <a:lumMod val="50000"/>
                </a:schemeClr>
              </a:solidFill>
            </a:endParaRPr>
          </a:p>
        </p:txBody>
      </p:sp>
      <p:sp>
        <p:nvSpPr>
          <p:cNvPr id="24" name="TextBox 23">
            <a:extLst>
              <a:ext uri="{FF2B5EF4-FFF2-40B4-BE49-F238E27FC236}">
                <a16:creationId xmlns:a16="http://schemas.microsoft.com/office/drawing/2014/main" id="{C8F3BCDC-0FE1-474E-E442-C535E730E01F}"/>
              </a:ext>
            </a:extLst>
          </p:cNvPr>
          <p:cNvSpPr txBox="1"/>
          <p:nvPr/>
        </p:nvSpPr>
        <p:spPr>
          <a:xfrm>
            <a:off x="6007514" y="3975810"/>
            <a:ext cx="2633428" cy="1815882"/>
          </a:xfrm>
          <a:prstGeom prst="rect">
            <a:avLst/>
          </a:prstGeom>
          <a:noFill/>
        </p:spPr>
        <p:txBody>
          <a:bodyPr wrap="square">
            <a:spAutoFit/>
          </a:bodyPr>
          <a:lstStyle/>
          <a:p>
            <a:pPr algn="just"/>
            <a:r>
              <a:rPr lang="en-US" sz="1200" b="0" i="0">
                <a:solidFill>
                  <a:schemeClr val="bg1">
                    <a:lumMod val="50000"/>
                  </a:schemeClr>
                </a:solidFill>
                <a:effectLst/>
                <a:latin typeface="Söhne"/>
              </a:rPr>
              <a:t>Sales forecasting helps retailers assess the potential impact of marketing campaigns and promotions on sales volumes. By forecasting the incremental sales generated by various marketing activities, retailers can allocate their marketing budgets more effectively and </a:t>
            </a:r>
            <a:r>
              <a:rPr lang="en-US" b="1" i="1">
                <a:solidFill>
                  <a:srgbClr val="0B73DA"/>
                </a:solidFill>
                <a:effectLst/>
                <a:latin typeface="Söhne"/>
              </a:rPr>
              <a:t>optimize their promotional strategies</a:t>
            </a:r>
            <a:endParaRPr lang="en-US" b="1" i="1">
              <a:solidFill>
                <a:srgbClr val="0B73DA"/>
              </a:solidFill>
            </a:endParaRPr>
          </a:p>
        </p:txBody>
      </p:sp>
      <p:sp>
        <p:nvSpPr>
          <p:cNvPr id="28" name="TextBox 27">
            <a:extLst>
              <a:ext uri="{FF2B5EF4-FFF2-40B4-BE49-F238E27FC236}">
                <a16:creationId xmlns:a16="http://schemas.microsoft.com/office/drawing/2014/main" id="{04B89980-67A5-7A7A-C943-CE446CC78F7D}"/>
              </a:ext>
            </a:extLst>
          </p:cNvPr>
          <p:cNvSpPr txBox="1"/>
          <p:nvPr/>
        </p:nvSpPr>
        <p:spPr>
          <a:xfrm>
            <a:off x="8928652" y="3972338"/>
            <a:ext cx="2467584" cy="1785104"/>
          </a:xfrm>
          <a:prstGeom prst="rect">
            <a:avLst/>
          </a:prstGeom>
          <a:noFill/>
        </p:spPr>
        <p:txBody>
          <a:bodyPr wrap="square">
            <a:spAutoFit/>
          </a:bodyPr>
          <a:lstStyle/>
          <a:p>
            <a:pPr algn="just"/>
            <a:r>
              <a:rPr lang="en-US" sz="1200" b="0" i="0">
                <a:solidFill>
                  <a:schemeClr val="bg1">
                    <a:lumMod val="50000"/>
                  </a:schemeClr>
                </a:solidFill>
                <a:effectLst/>
                <a:latin typeface="Söhne"/>
              </a:rPr>
              <a:t>Sales forecasting plays a crucial role in evaluating the feasibility of </a:t>
            </a:r>
            <a:r>
              <a:rPr lang="en-US" b="1" i="1">
                <a:solidFill>
                  <a:srgbClr val="0B73DA"/>
                </a:solidFill>
                <a:effectLst/>
                <a:latin typeface="Söhne"/>
              </a:rPr>
              <a:t>expansion plans </a:t>
            </a:r>
            <a:r>
              <a:rPr lang="en-US" sz="1200" b="0" i="0">
                <a:solidFill>
                  <a:schemeClr val="bg1">
                    <a:lumMod val="50000"/>
                  </a:schemeClr>
                </a:solidFill>
                <a:effectLst/>
                <a:latin typeface="Söhne"/>
              </a:rPr>
              <a:t>and new store openings. By forecasting sales for potential new locations or markets, retailers can assess the potential return on investment and make informed decisions about expansion strategies</a:t>
            </a:r>
            <a:endParaRPr lang="en-US">
              <a:solidFill>
                <a:schemeClr val="bg1">
                  <a:lumMod val="50000"/>
                </a:schemeClr>
              </a:solidFill>
            </a:endParaRPr>
          </a:p>
        </p:txBody>
      </p:sp>
      <p:sp>
        <p:nvSpPr>
          <p:cNvPr id="29" name="Rectangle 28">
            <a:extLst>
              <a:ext uri="{FF2B5EF4-FFF2-40B4-BE49-F238E27FC236}">
                <a16:creationId xmlns:a16="http://schemas.microsoft.com/office/drawing/2014/main" id="{9A270284-081C-B14B-910D-E31477980CC7}"/>
              </a:ext>
            </a:extLst>
          </p:cNvPr>
          <p:cNvSpPr/>
          <p:nvPr/>
        </p:nvSpPr>
        <p:spPr>
          <a:xfrm>
            <a:off x="718542" y="1864909"/>
            <a:ext cx="2467039" cy="228748"/>
          </a:xfrm>
          <a:prstGeom prst="rect">
            <a:avLst/>
          </a:prstGeom>
          <a:solidFill>
            <a:srgbClr val="3B27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Malgun Gothic" panose="020B0503020000020004" pitchFamily="34" charset="-127"/>
                <a:ea typeface="Malgun Gothic" panose="020B0503020000020004" pitchFamily="34" charset="-127"/>
              </a:rPr>
              <a:t>Inventory Management</a:t>
            </a:r>
          </a:p>
        </p:txBody>
      </p:sp>
      <p:sp>
        <p:nvSpPr>
          <p:cNvPr id="30" name="Rectangle 29">
            <a:extLst>
              <a:ext uri="{FF2B5EF4-FFF2-40B4-BE49-F238E27FC236}">
                <a16:creationId xmlns:a16="http://schemas.microsoft.com/office/drawing/2014/main" id="{03E6210B-6463-25E1-EF92-13E8210465FB}"/>
              </a:ext>
            </a:extLst>
          </p:cNvPr>
          <p:cNvSpPr/>
          <p:nvPr/>
        </p:nvSpPr>
        <p:spPr>
          <a:xfrm>
            <a:off x="3471972" y="1864909"/>
            <a:ext cx="2193330" cy="228748"/>
          </a:xfrm>
          <a:prstGeom prst="rect">
            <a:avLst/>
          </a:prstGeom>
          <a:solidFill>
            <a:srgbClr val="3B27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Malgun Gothic" panose="020B0503020000020004" pitchFamily="34" charset="-127"/>
                <a:ea typeface="Malgun Gothic" panose="020B0503020000020004" pitchFamily="34" charset="-127"/>
              </a:rPr>
              <a:t>Product Placement</a:t>
            </a:r>
          </a:p>
        </p:txBody>
      </p:sp>
      <p:sp>
        <p:nvSpPr>
          <p:cNvPr id="31" name="Rectangle 30">
            <a:extLst>
              <a:ext uri="{FF2B5EF4-FFF2-40B4-BE49-F238E27FC236}">
                <a16:creationId xmlns:a16="http://schemas.microsoft.com/office/drawing/2014/main" id="{85BA4E37-07B2-450B-9BCB-6AB376F574F3}"/>
              </a:ext>
            </a:extLst>
          </p:cNvPr>
          <p:cNvSpPr/>
          <p:nvPr/>
        </p:nvSpPr>
        <p:spPr>
          <a:xfrm>
            <a:off x="6137017" y="1864909"/>
            <a:ext cx="2193330" cy="228748"/>
          </a:xfrm>
          <a:prstGeom prst="rect">
            <a:avLst/>
          </a:prstGeom>
          <a:solidFill>
            <a:srgbClr val="3B27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 Store </a:t>
            </a:r>
            <a:r>
              <a:rPr lang="en-US">
                <a:latin typeface="Malgun Gothic" panose="020B0503020000020004" pitchFamily="34" charset="-127"/>
                <a:ea typeface="Malgun Gothic" panose="020B0503020000020004" pitchFamily="34" charset="-127"/>
              </a:rPr>
              <a:t>Promotions</a:t>
            </a:r>
          </a:p>
        </p:txBody>
      </p:sp>
      <p:sp>
        <p:nvSpPr>
          <p:cNvPr id="32" name="Rectangle 31">
            <a:extLst>
              <a:ext uri="{FF2B5EF4-FFF2-40B4-BE49-F238E27FC236}">
                <a16:creationId xmlns:a16="http://schemas.microsoft.com/office/drawing/2014/main" id="{F6214A9A-286F-D1B6-7F97-4AB7F10080BD}"/>
              </a:ext>
            </a:extLst>
          </p:cNvPr>
          <p:cNvSpPr/>
          <p:nvPr/>
        </p:nvSpPr>
        <p:spPr>
          <a:xfrm>
            <a:off x="9076000" y="1864909"/>
            <a:ext cx="2193330" cy="228748"/>
          </a:xfrm>
          <a:prstGeom prst="rect">
            <a:avLst/>
          </a:prstGeom>
          <a:solidFill>
            <a:srgbClr val="3B27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Malgun Gothic" panose="020B0503020000020004" pitchFamily="34" charset="-127"/>
                <a:ea typeface="Malgun Gothic" panose="020B0503020000020004" pitchFamily="34" charset="-127"/>
              </a:rPr>
              <a:t>Retail Expansion</a:t>
            </a:r>
          </a:p>
        </p:txBody>
      </p:sp>
      <p:sp>
        <p:nvSpPr>
          <p:cNvPr id="2" name="Google Shape;107;p2">
            <a:extLst>
              <a:ext uri="{FF2B5EF4-FFF2-40B4-BE49-F238E27FC236}">
                <a16:creationId xmlns:a16="http://schemas.microsoft.com/office/drawing/2014/main" id="{B1B3C8E9-6AA1-5919-1A8E-6EBCE9224309}"/>
              </a:ext>
            </a:extLst>
          </p:cNvPr>
          <p:cNvSpPr txBox="1"/>
          <p:nvPr/>
        </p:nvSpPr>
        <p:spPr>
          <a:xfrm>
            <a:off x="423023" y="738772"/>
            <a:ext cx="1145302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595959"/>
                </a:solidFill>
                <a:latin typeface="Malgun Gothic"/>
                <a:ea typeface="Malgun Gothic"/>
                <a:sym typeface="Malgun Gothic"/>
              </a:rPr>
              <a:t>Accurate Sales Forecasts benefits all players in the retail Universe: Retailers, Customers and Shoppers </a:t>
            </a:r>
            <a:endParaRPr sz="1800"/>
          </a:p>
        </p:txBody>
      </p:sp>
    </p:spTree>
    <p:extLst>
      <p:ext uri="{BB962C8B-B14F-4D97-AF65-F5344CB8AC3E}">
        <p14:creationId xmlns:p14="http://schemas.microsoft.com/office/powerpoint/2010/main" val="4046651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Rectangle 1">
            <a:extLst>
              <a:ext uri="{FF2B5EF4-FFF2-40B4-BE49-F238E27FC236}">
                <a16:creationId xmlns:a16="http://schemas.microsoft.com/office/drawing/2014/main" id="{780D4FC0-6C29-0DB7-9BC6-569B81B90B9B}"/>
              </a:ext>
            </a:extLst>
          </p:cNvPr>
          <p:cNvSpPr/>
          <p:nvPr/>
        </p:nvSpPr>
        <p:spPr>
          <a:xfrm>
            <a:off x="5174166" y="4992851"/>
            <a:ext cx="7017834" cy="1182888"/>
          </a:xfrm>
          <a:prstGeom prst="rect">
            <a:avLst/>
          </a:prstGeom>
          <a:solidFill>
            <a:srgbClr val="3B27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4" name="Google Shape;94;p1">
            <a:extLst>
              <a:ext uri="{FF2B5EF4-FFF2-40B4-BE49-F238E27FC236}">
                <a16:creationId xmlns:a16="http://schemas.microsoft.com/office/drawing/2014/main" id="{3AA58BA8-06CB-B446-3ADE-6E5CD7ED04CD}"/>
              </a:ext>
            </a:extLst>
          </p:cNvPr>
          <p:cNvSpPr/>
          <p:nvPr/>
        </p:nvSpPr>
        <p:spPr>
          <a:xfrm>
            <a:off x="5900319" y="51867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Data Set Properties</a:t>
            </a:r>
            <a:endParaRPr lang="en-US" sz="2800">
              <a:solidFill>
                <a:schemeClr val="bg1"/>
              </a:solidFill>
              <a:latin typeface="Malgun Gothic"/>
              <a:ea typeface="Malgun Gothic"/>
              <a:cs typeface="Malgun Gothic"/>
              <a:sym typeface="Malgun Gothic"/>
            </a:endParaRPr>
          </a:p>
        </p:txBody>
      </p:sp>
    </p:spTree>
    <p:extLst>
      <p:ext uri="{BB962C8B-B14F-4D97-AF65-F5344CB8AC3E}">
        <p14:creationId xmlns:p14="http://schemas.microsoft.com/office/powerpoint/2010/main" val="421580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pic>
        <p:nvPicPr>
          <p:cNvPr id="3082" name="Picture 10" descr="Bulleted List Vector SVG Icon - SVG Repo">
            <a:extLst>
              <a:ext uri="{FF2B5EF4-FFF2-40B4-BE49-F238E27FC236}">
                <a16:creationId xmlns:a16="http://schemas.microsoft.com/office/drawing/2014/main" id="{F6BA4E6D-C99F-37E3-EE2E-4B6956F5F3C5}"/>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9679" y="4398679"/>
            <a:ext cx="513115" cy="51311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5;p2">
            <a:extLst>
              <a:ext uri="{FF2B5EF4-FFF2-40B4-BE49-F238E27FC236}">
                <a16:creationId xmlns:a16="http://schemas.microsoft.com/office/drawing/2014/main" id="{49912825-1650-AA87-D55D-BAD041FE0E78}"/>
              </a:ext>
            </a:extLst>
          </p:cNvPr>
          <p:cNvSpPr txBox="1"/>
          <p:nvPr/>
        </p:nvSpPr>
        <p:spPr>
          <a:xfrm>
            <a:off x="1897225" y="4138303"/>
            <a:ext cx="35349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3B2726"/>
                </a:solidFill>
                <a:latin typeface="Malgun Gothic"/>
                <a:ea typeface="Malgun Gothic"/>
                <a:cs typeface="Malgun Gothic"/>
                <a:sym typeface="Malgun Gothic"/>
              </a:rPr>
              <a:t>No. of Rows &amp; Columns</a:t>
            </a:r>
          </a:p>
        </p:txBody>
      </p:sp>
      <p:sp>
        <p:nvSpPr>
          <p:cNvPr id="11" name="Google Shape;115;p2">
            <a:extLst>
              <a:ext uri="{FF2B5EF4-FFF2-40B4-BE49-F238E27FC236}">
                <a16:creationId xmlns:a16="http://schemas.microsoft.com/office/drawing/2014/main" id="{7A13F450-7F80-69EC-0B99-1B6D117045D6}"/>
              </a:ext>
            </a:extLst>
          </p:cNvPr>
          <p:cNvSpPr txBox="1"/>
          <p:nvPr/>
        </p:nvSpPr>
        <p:spPr>
          <a:xfrm>
            <a:off x="2282600" y="2531080"/>
            <a:ext cx="3144249"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3B2726"/>
                </a:solidFill>
                <a:latin typeface="Malgun Gothic"/>
                <a:ea typeface="Malgun Gothic"/>
                <a:cs typeface="Malgun Gothic"/>
                <a:sym typeface="Malgun Gothic"/>
              </a:rPr>
              <a:t>Total No. of Tables</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3 Tables: Calendars, Sell Price, Sales Data</a:t>
            </a:r>
          </a:p>
        </p:txBody>
      </p:sp>
      <p:sp>
        <p:nvSpPr>
          <p:cNvPr id="3" name="TextBox 2">
            <a:extLst>
              <a:ext uri="{FF2B5EF4-FFF2-40B4-BE49-F238E27FC236}">
                <a16:creationId xmlns:a16="http://schemas.microsoft.com/office/drawing/2014/main" id="{E0BEC0E2-F9FB-CE37-3A85-5AC933F48ACE}"/>
              </a:ext>
            </a:extLst>
          </p:cNvPr>
          <p:cNvSpPr txBox="1"/>
          <p:nvPr/>
        </p:nvSpPr>
        <p:spPr>
          <a:xfrm>
            <a:off x="423024" y="305080"/>
            <a:ext cx="11768976" cy="523220"/>
          </a:xfrm>
          <a:prstGeom prst="rect">
            <a:avLst/>
          </a:prstGeom>
          <a:noFill/>
        </p:spPr>
        <p:txBody>
          <a:bodyPr wrap="square" rtlCol="0">
            <a:spAutoFit/>
          </a:bodyPr>
          <a:lstStyle/>
          <a:p>
            <a:r>
              <a:rPr lang="en-US" sz="2800">
                <a:solidFill>
                  <a:srgbClr val="3B2726"/>
                </a:solidFill>
                <a:latin typeface="Impact" panose="020B0806030902050204" pitchFamily="34" charset="0"/>
                <a:ea typeface="Malgun Gothic" panose="020B0503020000020004" pitchFamily="34" charset="-127"/>
              </a:rPr>
              <a:t>DATA SET PROPERTIES</a:t>
            </a:r>
          </a:p>
        </p:txBody>
      </p:sp>
      <p:pic>
        <p:nvPicPr>
          <p:cNvPr id="13314" name="Picture 2" descr="Dataset Icon Images – Browse 4,324 Stock Photos, Vectors, and Video | Adobe  Stock">
            <a:extLst>
              <a:ext uri="{FF2B5EF4-FFF2-40B4-BE49-F238E27FC236}">
                <a16:creationId xmlns:a16="http://schemas.microsoft.com/office/drawing/2014/main" id="{3B5CFB95-F0BF-50B9-D932-80FD4F01E6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820" y="2265925"/>
            <a:ext cx="1018852" cy="1018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almart Spark Logo PNG Vector (AI) Free Download">
            <a:extLst>
              <a:ext uri="{FF2B5EF4-FFF2-40B4-BE49-F238E27FC236}">
                <a16:creationId xmlns:a16="http://schemas.microsoft.com/office/drawing/2014/main" id="{370343C7-4F85-EDB1-8B7F-C332C6F22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7027" y="111511"/>
            <a:ext cx="690459" cy="695093"/>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What the States Were Almost Called - Portable Press">
            <a:extLst>
              <a:ext uri="{FF2B5EF4-FFF2-40B4-BE49-F238E27FC236}">
                <a16:creationId xmlns:a16="http://schemas.microsoft.com/office/drawing/2014/main" id="{E21DE0FA-B6BD-1719-5980-79CAD50976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0542" y="2600865"/>
            <a:ext cx="858936" cy="550371"/>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Events Images – Browse 9,214,139 Stock Photos, Vectors, and Video | Adobe  Stock">
            <a:extLst>
              <a:ext uri="{FF2B5EF4-FFF2-40B4-BE49-F238E27FC236}">
                <a16:creationId xmlns:a16="http://schemas.microsoft.com/office/drawing/2014/main" id="{841B0A99-98F5-DF37-F2F7-D991BB2AF8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5884" y="4577636"/>
            <a:ext cx="1093157" cy="45390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7;p2">
            <a:extLst>
              <a:ext uri="{FF2B5EF4-FFF2-40B4-BE49-F238E27FC236}">
                <a16:creationId xmlns:a16="http://schemas.microsoft.com/office/drawing/2014/main" id="{7CEF8298-FCA0-1DAD-1513-8608905D4380}"/>
              </a:ext>
            </a:extLst>
          </p:cNvPr>
          <p:cNvSpPr txBox="1"/>
          <p:nvPr/>
        </p:nvSpPr>
        <p:spPr>
          <a:xfrm>
            <a:off x="423023" y="738772"/>
            <a:ext cx="11453026" cy="646290"/>
          </a:xfrm>
          <a:prstGeom prst="rect">
            <a:avLst/>
          </a:prstGeom>
          <a:noFill/>
          <a:ln>
            <a:noFill/>
          </a:ln>
        </p:spPr>
        <p:txBody>
          <a:bodyPr spcFirstLastPara="1" wrap="square" lIns="91425" tIns="45700" rIns="91425" bIns="45700" anchor="t" anchorCtr="0">
            <a:spAutoFit/>
          </a:bodyPr>
          <a:lstStyle/>
          <a:p>
            <a:r>
              <a:rPr lang="en-US" sz="1800">
                <a:solidFill>
                  <a:srgbClr val="595959"/>
                </a:solidFill>
                <a:latin typeface="Malgun Gothic"/>
                <a:ea typeface="Malgun Gothic"/>
                <a:sym typeface="Malgun Gothic"/>
              </a:rPr>
              <a:t>Hierarchical sales data from Walmart, the world’s largest company by revenue, to forecast daily sales for various products falling in </a:t>
            </a:r>
            <a:r>
              <a:rPr lang="en-US" sz="1800" b="1">
                <a:solidFill>
                  <a:srgbClr val="595959"/>
                </a:solidFill>
                <a:latin typeface="Malgun Gothic"/>
                <a:ea typeface="Malgun Gothic"/>
                <a:sym typeface="Malgun Gothic"/>
              </a:rPr>
              <a:t>3 different categories: Food, Hobbies and Household</a:t>
            </a:r>
            <a:endParaRPr lang="en-US" sz="1800" b="1"/>
          </a:p>
        </p:txBody>
      </p:sp>
      <p:sp>
        <p:nvSpPr>
          <p:cNvPr id="5" name="TextBox 4">
            <a:extLst>
              <a:ext uri="{FF2B5EF4-FFF2-40B4-BE49-F238E27FC236}">
                <a16:creationId xmlns:a16="http://schemas.microsoft.com/office/drawing/2014/main" id="{0DF5DF19-86C7-10DC-74BD-D99713030800}"/>
              </a:ext>
            </a:extLst>
          </p:cNvPr>
          <p:cNvSpPr txBox="1"/>
          <p:nvPr/>
        </p:nvSpPr>
        <p:spPr>
          <a:xfrm>
            <a:off x="2092591" y="4496800"/>
            <a:ext cx="3334258" cy="577081"/>
          </a:xfrm>
          <a:prstGeom prst="rect">
            <a:avLst/>
          </a:prstGeom>
          <a:noFill/>
        </p:spPr>
        <p:txBody>
          <a:bodyPr wrap="square">
            <a:spAutoFit/>
          </a:bodyPr>
          <a:lstStyle/>
          <a:p>
            <a:pPr marR="0" lvl="0" algn="ctr" rtl="0">
              <a:spcBef>
                <a:spcPts val="0"/>
              </a:spcBef>
              <a:spcAft>
                <a:spcPts val="0"/>
              </a:spcAft>
            </a:pPr>
            <a:r>
              <a:rPr lang="en-US" sz="1050" b="1">
                <a:solidFill>
                  <a:srgbClr val="787877"/>
                </a:solidFill>
                <a:latin typeface="Malgun Gothic"/>
                <a:ea typeface="Malgun Gothic"/>
                <a:cs typeface="Malgun Gothic"/>
                <a:sym typeface="Malgun Gothic"/>
              </a:rPr>
              <a:t>Sales Validation       </a:t>
            </a:r>
            <a:r>
              <a:rPr lang="en-US" sz="1050">
                <a:solidFill>
                  <a:srgbClr val="787877"/>
                </a:solidFill>
                <a:latin typeface="Malgun Gothic"/>
                <a:ea typeface="Malgun Gothic"/>
                <a:cs typeface="Malgun Gothic"/>
                <a:sym typeface="Malgun Gothic"/>
              </a:rPr>
              <a:t>1919 Columns &amp; 30K Rows</a:t>
            </a:r>
          </a:p>
          <a:p>
            <a:pPr marR="0" lvl="0" algn="ctr" rtl="0">
              <a:spcBef>
                <a:spcPts val="0"/>
              </a:spcBef>
              <a:spcAft>
                <a:spcPts val="0"/>
              </a:spcAft>
            </a:pPr>
            <a:r>
              <a:rPr lang="en-US" sz="1050" b="1">
                <a:solidFill>
                  <a:srgbClr val="787877"/>
                </a:solidFill>
                <a:latin typeface="Malgun Gothic"/>
                <a:ea typeface="Malgun Gothic"/>
                <a:cs typeface="Malgun Gothic"/>
                <a:sym typeface="Malgun Gothic"/>
              </a:rPr>
              <a:t>Sell Price                </a:t>
            </a:r>
            <a:r>
              <a:rPr lang="en-US" sz="1050">
                <a:solidFill>
                  <a:srgbClr val="787877"/>
                </a:solidFill>
                <a:latin typeface="Malgun Gothic"/>
                <a:ea typeface="Malgun Gothic"/>
                <a:cs typeface="Malgun Gothic"/>
                <a:sym typeface="Malgun Gothic"/>
              </a:rPr>
              <a:t>4</a:t>
            </a:r>
            <a:r>
              <a:rPr lang="en-US" sz="1050" b="1">
                <a:solidFill>
                  <a:srgbClr val="787877"/>
                </a:solidFill>
                <a:latin typeface="Malgun Gothic"/>
                <a:ea typeface="Malgun Gothic"/>
                <a:cs typeface="Malgun Gothic"/>
                <a:sym typeface="Malgun Gothic"/>
              </a:rPr>
              <a:t> </a:t>
            </a:r>
            <a:r>
              <a:rPr lang="en-US" sz="1050">
                <a:solidFill>
                  <a:srgbClr val="787877"/>
                </a:solidFill>
                <a:latin typeface="Malgun Gothic"/>
                <a:ea typeface="Malgun Gothic"/>
                <a:cs typeface="Malgun Gothic"/>
                <a:sym typeface="Malgun Gothic"/>
              </a:rPr>
              <a:t>Columns &amp; </a:t>
            </a:r>
            <a:r>
              <a:rPr lang="en-US" sz="1050" b="1">
                <a:solidFill>
                  <a:srgbClr val="787877"/>
                </a:solidFill>
                <a:latin typeface="Malgun Gothic"/>
                <a:ea typeface="Malgun Gothic"/>
                <a:cs typeface="Malgun Gothic"/>
                <a:sym typeface="Malgun Gothic"/>
              </a:rPr>
              <a:t> </a:t>
            </a:r>
            <a:r>
              <a:rPr lang="en-US" sz="1050">
                <a:solidFill>
                  <a:srgbClr val="787877"/>
                </a:solidFill>
                <a:latin typeface="Malgun Gothic"/>
                <a:ea typeface="Malgun Gothic"/>
                <a:cs typeface="Malgun Gothic"/>
                <a:sym typeface="Malgun Gothic"/>
              </a:rPr>
              <a:t>6.8M  Rows</a:t>
            </a:r>
          </a:p>
          <a:p>
            <a:pPr marR="0" lvl="0" algn="ctr" rtl="0">
              <a:spcBef>
                <a:spcPts val="0"/>
              </a:spcBef>
              <a:spcAft>
                <a:spcPts val="0"/>
              </a:spcAft>
            </a:pPr>
            <a:r>
              <a:rPr lang="en-US" sz="1050" b="1">
                <a:solidFill>
                  <a:srgbClr val="787877"/>
                </a:solidFill>
                <a:latin typeface="Malgun Gothic"/>
                <a:ea typeface="Malgun Gothic"/>
                <a:cs typeface="Malgun Gothic"/>
                <a:sym typeface="Malgun Gothic"/>
              </a:rPr>
              <a:t>Calendar               </a:t>
            </a:r>
            <a:r>
              <a:rPr lang="en-US" sz="1050">
                <a:solidFill>
                  <a:srgbClr val="787877"/>
                </a:solidFill>
                <a:latin typeface="Malgun Gothic"/>
                <a:ea typeface="Malgun Gothic"/>
                <a:cs typeface="Malgun Gothic"/>
                <a:sym typeface="Malgun Gothic"/>
              </a:rPr>
              <a:t>14</a:t>
            </a:r>
            <a:r>
              <a:rPr lang="en-US" sz="1050" b="1">
                <a:solidFill>
                  <a:srgbClr val="787877"/>
                </a:solidFill>
                <a:latin typeface="Malgun Gothic"/>
                <a:ea typeface="Malgun Gothic"/>
                <a:cs typeface="Malgun Gothic"/>
                <a:sym typeface="Malgun Gothic"/>
              </a:rPr>
              <a:t> </a:t>
            </a:r>
            <a:r>
              <a:rPr lang="en-US" sz="1050">
                <a:solidFill>
                  <a:srgbClr val="787877"/>
                </a:solidFill>
                <a:latin typeface="Malgun Gothic"/>
                <a:ea typeface="Malgun Gothic"/>
                <a:cs typeface="Malgun Gothic"/>
                <a:sym typeface="Malgun Gothic"/>
              </a:rPr>
              <a:t>Columns &amp; 1969 Rows</a:t>
            </a:r>
          </a:p>
        </p:txBody>
      </p:sp>
      <p:sp>
        <p:nvSpPr>
          <p:cNvPr id="6" name="Google Shape;115;p2">
            <a:extLst>
              <a:ext uri="{FF2B5EF4-FFF2-40B4-BE49-F238E27FC236}">
                <a16:creationId xmlns:a16="http://schemas.microsoft.com/office/drawing/2014/main" id="{1C697F20-1DB3-EEA3-9A8D-17348806B3B7}"/>
              </a:ext>
            </a:extLst>
          </p:cNvPr>
          <p:cNvSpPr txBox="1"/>
          <p:nvPr/>
        </p:nvSpPr>
        <p:spPr>
          <a:xfrm>
            <a:off x="7896589" y="2531080"/>
            <a:ext cx="3144249"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3B2726"/>
                </a:solidFill>
                <a:latin typeface="Malgun Gothic"/>
                <a:ea typeface="Malgun Gothic"/>
                <a:cs typeface="Malgun Gothic"/>
                <a:sym typeface="Malgun Gothic"/>
              </a:rPr>
              <a:t>Sate wise Data Av.</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40% CA, </a:t>
            </a:r>
            <a:r>
              <a:rPr lang="en-US" sz="1200" b="1">
                <a:solidFill>
                  <a:srgbClr val="0B73DA"/>
                </a:solidFill>
                <a:latin typeface="Malgun Gothic"/>
                <a:ea typeface="Malgun Gothic"/>
                <a:cs typeface="Malgun Gothic"/>
                <a:sym typeface="Malgun Gothic"/>
              </a:rPr>
              <a:t>30% TX </a:t>
            </a:r>
            <a:r>
              <a:rPr lang="en-US" sz="1100">
                <a:solidFill>
                  <a:srgbClr val="787877"/>
                </a:solidFill>
                <a:latin typeface="Malgun Gothic"/>
                <a:ea typeface="Malgun Gothic"/>
                <a:sym typeface="Malgun Gothic"/>
              </a:rPr>
              <a:t>and</a:t>
            </a:r>
            <a:r>
              <a:rPr lang="en-US" sz="1200" b="1">
                <a:solidFill>
                  <a:srgbClr val="0B73DA"/>
                </a:solidFill>
                <a:latin typeface="Malgun Gothic"/>
                <a:ea typeface="Malgun Gothic"/>
                <a:cs typeface="Malgun Gothic"/>
                <a:sym typeface="Malgun Gothic"/>
              </a:rPr>
              <a:t> </a:t>
            </a:r>
            <a:r>
              <a:rPr lang="en-US" sz="1100">
                <a:solidFill>
                  <a:srgbClr val="787877"/>
                </a:solidFill>
                <a:latin typeface="Malgun Gothic"/>
                <a:ea typeface="Malgun Gothic"/>
                <a:cs typeface="Malgun Gothic"/>
                <a:sym typeface="Malgun Gothic"/>
              </a:rPr>
              <a:t>30% Wisconsin</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 TX: </a:t>
            </a:r>
            <a:r>
              <a:rPr lang="en-US">
                <a:solidFill>
                  <a:srgbClr val="0B73DA"/>
                </a:solidFill>
                <a:latin typeface="Malgun Gothic"/>
                <a:ea typeface="Malgun Gothic"/>
                <a:cs typeface="Malgun Gothic"/>
                <a:sym typeface="Malgun Gothic"/>
              </a:rPr>
              <a:t>+9,000 Rows</a:t>
            </a:r>
          </a:p>
        </p:txBody>
      </p:sp>
      <p:sp>
        <p:nvSpPr>
          <p:cNvPr id="9" name="Google Shape;115;p2">
            <a:extLst>
              <a:ext uri="{FF2B5EF4-FFF2-40B4-BE49-F238E27FC236}">
                <a16:creationId xmlns:a16="http://schemas.microsoft.com/office/drawing/2014/main" id="{037DFBF1-1E18-A368-5E8C-7F652422EABE}"/>
              </a:ext>
            </a:extLst>
          </p:cNvPr>
          <p:cNvSpPr txBox="1"/>
          <p:nvPr/>
        </p:nvSpPr>
        <p:spPr>
          <a:xfrm>
            <a:off x="8087154" y="4398679"/>
            <a:ext cx="3565102"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3B2726"/>
                </a:solidFill>
                <a:latin typeface="Malgun Gothic"/>
                <a:ea typeface="Malgun Gothic"/>
                <a:cs typeface="Malgun Gothic"/>
                <a:sym typeface="Malgun Gothic"/>
              </a:rPr>
              <a:t>Event Types &amp; Categories</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Max 30 in one column and 4 different Event categories ( Sporting, Cultural, National &amp; Religious)</a:t>
            </a:r>
          </a:p>
        </p:txBody>
      </p:sp>
    </p:spTree>
    <p:extLst>
      <p:ext uri="{BB962C8B-B14F-4D97-AF65-F5344CB8AC3E}">
        <p14:creationId xmlns:p14="http://schemas.microsoft.com/office/powerpoint/2010/main" val="319083254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2948</Words>
  <Application>Microsoft Macintosh PowerPoint</Application>
  <PresentationFormat>Widescreen</PresentationFormat>
  <Paragraphs>336</Paragraphs>
  <Slides>38</Slides>
  <Notes>37</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Malgun Gothic</vt:lpstr>
      <vt:lpstr>Arial</vt:lpstr>
      <vt:lpstr>Calibri</vt:lpstr>
      <vt:lpstr>Courier New</vt:lpstr>
      <vt:lpstr>Google Sans</vt:lpstr>
      <vt:lpstr>Impact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Ather, Usama</dc:creator>
  <cp:lastModifiedBy>Saurav Shakti Borah</cp:lastModifiedBy>
  <cp:revision>2</cp:revision>
  <dcterms:created xsi:type="dcterms:W3CDTF">2021-04-28T04:38:04Z</dcterms:created>
  <dcterms:modified xsi:type="dcterms:W3CDTF">2024-02-20T07:38:36Z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0x0101003F6706DD2D67274A8A607BDBE5D1E398</vt:lpwstr>
  </property>
  <property fmtid="{D5CDD505-2E9C-101B-9397-08002B2CF9AE}" pid="3" name="MSIP_Label_4044bd30-2ed7-4c9d-9d12-46200872a97b_Enabled">
    <vt:lpwstr>true</vt:lpwstr>
  </property>
  <property fmtid="{D5CDD505-2E9C-101B-9397-08002B2CF9AE}" pid="4" name="MSIP_Label_4044bd30-2ed7-4c9d-9d12-46200872a97b_SetDate">
    <vt:lpwstr>2023-12-03T22:15:16Z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7e4ce247-5829-4ad5-ad30-17c1fba33be0</vt:lpwstr>
  </property>
  <property fmtid="{D5CDD505-2E9C-101B-9397-08002B2CF9AE}" pid="9" name="MSIP_Label_4044bd30-2ed7-4c9d-9d12-46200872a97b_ContentBits">
    <vt:lpwstr>0</vt:lpwstr>
  </property>
</Properties>
</file>